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4"/>
  </p:notesMasterIdLst>
  <p:sldIdLst>
    <p:sldId id="257" r:id="rId2"/>
    <p:sldId id="398" r:id="rId3"/>
    <p:sldId id="405" r:id="rId4"/>
    <p:sldId id="283" r:id="rId5"/>
    <p:sldId id="358" r:id="rId6"/>
    <p:sldId id="285" r:id="rId7"/>
    <p:sldId id="286" r:id="rId8"/>
    <p:sldId id="287" r:id="rId9"/>
    <p:sldId id="288" r:id="rId10"/>
    <p:sldId id="436" r:id="rId11"/>
    <p:sldId id="290" r:id="rId12"/>
    <p:sldId id="291" r:id="rId13"/>
    <p:sldId id="293" r:id="rId14"/>
    <p:sldId id="406" r:id="rId15"/>
    <p:sldId id="295" r:id="rId16"/>
    <p:sldId id="407" r:id="rId17"/>
    <p:sldId id="297" r:id="rId18"/>
    <p:sldId id="298" r:id="rId19"/>
    <p:sldId id="299" r:id="rId20"/>
    <p:sldId id="300" r:id="rId21"/>
    <p:sldId id="301" r:id="rId22"/>
    <p:sldId id="306" r:id="rId23"/>
    <p:sldId id="309" r:id="rId24"/>
    <p:sldId id="310" r:id="rId25"/>
    <p:sldId id="312" r:id="rId26"/>
    <p:sldId id="408" r:id="rId27"/>
    <p:sldId id="314" r:id="rId28"/>
    <p:sldId id="316" r:id="rId29"/>
    <p:sldId id="318" r:id="rId30"/>
    <p:sldId id="265" r:id="rId31"/>
    <p:sldId id="267" r:id="rId32"/>
    <p:sldId id="268" r:id="rId33"/>
    <p:sldId id="269" r:id="rId34"/>
    <p:sldId id="271" r:id="rId35"/>
    <p:sldId id="272" r:id="rId36"/>
    <p:sldId id="280" r:id="rId37"/>
    <p:sldId id="281" r:id="rId38"/>
    <p:sldId id="282" r:id="rId39"/>
    <p:sldId id="409" r:id="rId40"/>
    <p:sldId id="284" r:id="rId41"/>
    <p:sldId id="410" r:id="rId42"/>
    <p:sldId id="411" r:id="rId43"/>
    <p:sldId id="466" r:id="rId44"/>
    <p:sldId id="413" r:id="rId45"/>
    <p:sldId id="289" r:id="rId46"/>
    <p:sldId id="414" r:id="rId47"/>
    <p:sldId id="465" r:id="rId48"/>
    <p:sldId id="415" r:id="rId49"/>
    <p:sldId id="433" r:id="rId50"/>
    <p:sldId id="432" r:id="rId51"/>
    <p:sldId id="416" r:id="rId52"/>
    <p:sldId id="294" r:id="rId53"/>
    <p:sldId id="417" r:id="rId54"/>
    <p:sldId id="296" r:id="rId55"/>
    <p:sldId id="434" r:id="rId56"/>
    <p:sldId id="419" r:id="rId57"/>
    <p:sldId id="420" r:id="rId58"/>
    <p:sldId id="467" r:id="rId59"/>
    <p:sldId id="302" r:id="rId60"/>
    <p:sldId id="468" r:id="rId61"/>
    <p:sldId id="435" r:id="rId62"/>
    <p:sldId id="469" r:id="rId63"/>
    <p:sldId id="304" r:id="rId64"/>
    <p:sldId id="470" r:id="rId65"/>
    <p:sldId id="305" r:id="rId66"/>
    <p:sldId id="471" r:id="rId67"/>
    <p:sldId id="423" r:id="rId68"/>
    <p:sldId id="474" r:id="rId69"/>
    <p:sldId id="424" r:id="rId70"/>
    <p:sldId id="475" r:id="rId71"/>
    <p:sldId id="425" r:id="rId72"/>
    <p:sldId id="426" r:id="rId73"/>
    <p:sldId id="427" r:id="rId74"/>
    <p:sldId id="311" r:id="rId75"/>
    <p:sldId id="428" r:id="rId76"/>
    <p:sldId id="431" r:id="rId77"/>
    <p:sldId id="319" r:id="rId78"/>
    <p:sldId id="320" r:id="rId79"/>
    <p:sldId id="321" r:id="rId80"/>
    <p:sldId id="322" r:id="rId81"/>
    <p:sldId id="273" r:id="rId82"/>
    <p:sldId id="274" r:id="rId83"/>
    <p:sldId id="275" r:id="rId84"/>
    <p:sldId id="276" r:id="rId85"/>
    <p:sldId id="277" r:id="rId86"/>
    <p:sldId id="278" r:id="rId87"/>
    <p:sldId id="279" r:id="rId88"/>
    <p:sldId id="438" r:id="rId89"/>
    <p:sldId id="439" r:id="rId90"/>
    <p:sldId id="440" r:id="rId91"/>
    <p:sldId id="441" r:id="rId92"/>
    <p:sldId id="476" r:id="rId93"/>
    <p:sldId id="442" r:id="rId94"/>
    <p:sldId id="443" r:id="rId95"/>
    <p:sldId id="445" r:id="rId96"/>
    <p:sldId id="446" r:id="rId97"/>
    <p:sldId id="447" r:id="rId98"/>
    <p:sldId id="448" r:id="rId99"/>
    <p:sldId id="449" r:id="rId100"/>
    <p:sldId id="292" r:id="rId101"/>
    <p:sldId id="451" r:id="rId102"/>
    <p:sldId id="453" r:id="rId103"/>
    <p:sldId id="477" r:id="rId104"/>
    <p:sldId id="454" r:id="rId105"/>
    <p:sldId id="263" r:id="rId106"/>
    <p:sldId id="264" r:id="rId107"/>
    <p:sldId id="478" r:id="rId108"/>
    <p:sldId id="266" r:id="rId109"/>
    <p:sldId id="479" r:id="rId110"/>
    <p:sldId id="480" r:id="rId111"/>
    <p:sldId id="481" r:id="rId112"/>
    <p:sldId id="270" r:id="rId113"/>
    <p:sldId id="482" r:id="rId114"/>
    <p:sldId id="484" r:id="rId115"/>
    <p:sldId id="528" r:id="rId116"/>
    <p:sldId id="487" r:id="rId117"/>
    <p:sldId id="488" r:id="rId118"/>
    <p:sldId id="489" r:id="rId119"/>
    <p:sldId id="490" r:id="rId120"/>
    <p:sldId id="491" r:id="rId121"/>
    <p:sldId id="260" r:id="rId122"/>
    <p:sldId id="261" r:id="rId123"/>
    <p:sldId id="492" r:id="rId124"/>
    <p:sldId id="493" r:id="rId125"/>
    <p:sldId id="496" r:id="rId126"/>
    <p:sldId id="499" r:id="rId127"/>
    <p:sldId id="501" r:id="rId128"/>
    <p:sldId id="502" r:id="rId129"/>
    <p:sldId id="503" r:id="rId130"/>
    <p:sldId id="504" r:id="rId131"/>
    <p:sldId id="505" r:id="rId132"/>
    <p:sldId id="532" r:id="rId133"/>
    <p:sldId id="507" r:id="rId134"/>
    <p:sldId id="511" r:id="rId135"/>
    <p:sldId id="512" r:id="rId136"/>
    <p:sldId id="303" r:id="rId137"/>
    <p:sldId id="514" r:id="rId138"/>
    <p:sldId id="515" r:id="rId139"/>
    <p:sldId id="516" r:id="rId140"/>
    <p:sldId id="307" r:id="rId141"/>
    <p:sldId id="308" r:id="rId142"/>
    <p:sldId id="517" r:id="rId143"/>
    <p:sldId id="518" r:id="rId144"/>
    <p:sldId id="519" r:id="rId145"/>
    <p:sldId id="520" r:id="rId146"/>
    <p:sldId id="313" r:id="rId147"/>
    <p:sldId id="521" r:id="rId148"/>
    <p:sldId id="315" r:id="rId149"/>
    <p:sldId id="522" r:id="rId150"/>
    <p:sldId id="317" r:id="rId151"/>
    <p:sldId id="523" r:id="rId152"/>
    <p:sldId id="527" r:id="rId15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97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888" y="184"/>
      </p:cViewPr>
      <p:guideLst/>
    </p:cSldViewPr>
  </p:slideViewPr>
  <p:outlineViewPr>
    <p:cViewPr>
      <p:scale>
        <a:sx n="33" d="100"/>
        <a:sy n="33" d="100"/>
      </p:scale>
      <p:origin x="0" y="-3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panose="020F0302020204030204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panose="020F0302020204030204" pitchFamily="34" charset="0"/>
              </a:defRPr>
            </a:lvl1pPr>
          </a:lstStyle>
          <a:p>
            <a:fld id="{377C432A-64E0-C845-89F4-6C1B6E5DF817}" type="datetimeFigureOut">
              <a:rPr lang="it-IT" smtClean="0"/>
              <a:pPr/>
              <a:t>08/04/25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panose="020F0302020204030204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panose="020F0302020204030204" pitchFamily="34" charset="0"/>
              </a:defRPr>
            </a:lvl1pPr>
          </a:lstStyle>
          <a:p>
            <a:fld id="{222939DD-66D3-5E4D-B797-FA00A2FA674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046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EB111A-9E8D-AE42-AF40-7D7AD69A6457}" type="slidenum">
              <a:rPr lang="it-IT">
                <a:latin typeface="Calibri Light" panose="020F0302020204030204" pitchFamily="34" charset="0"/>
              </a:rPr>
              <a:pPr eaLnBrk="1" hangingPunct="1"/>
              <a:t>1</a:t>
            </a:fld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5bb64355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d5bb64355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8863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680a093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680a093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680a093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680a093f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680a093f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0680a093f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680a093f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680a093f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680a093f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680a093f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680a093f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680a093f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680a093f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680a093f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680a093f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680a093f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680a093f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680a093f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680a093f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680a093f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d5bb64355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d5bb64355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680a093f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0680a093f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680a093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680a093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680a093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680a093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71279b22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71279b22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680a093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680a093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680a093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680a093f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680a093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680a093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680a093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680a093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71279b2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71279b22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680a093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680a093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bd3cf6f0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dbd3cf6f0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71279b2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71279b2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71279b2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071279b2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071279b2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071279b2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71279b2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71279b2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071279b2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071279b2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71279b2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071279b2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071279b2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071279b2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71279b2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071279b2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071279b2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071279b2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71279b2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071279b22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5bb64355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d5bb64355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71279b22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071279b22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071279b22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071279b22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071279b2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071279b2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071279b2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071279b22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071279b22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071279b22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071279b2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071279b2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071279b22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071279b22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071279b22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071279b22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071279b2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071279b2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071279b22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071279b22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5bb64355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d5bb64355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1986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071279b22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071279b22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071279b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071279b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071279b22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071279b22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071279b22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071279b22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071279b22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071279b22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071279b22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071279b22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071279b22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071279b22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bd3cf6f0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bd3cf6f0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bd3cf6f0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bd3cf6f0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29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bd3cf6f0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bd3cf6f0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dbd3cf6f0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dbd3cf6f0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dbd3cf6f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dbd3cf6f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568c5aa8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d568c5aa8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133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bd3cf6f0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dbd3cf6f0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bd3cf6f0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dbd3cf6f0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d6205d91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d6205d91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bd3cf6f0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dbd3cf6f0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dbd3cf6f0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dbd3cf6f0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5bb64355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5bb64355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5bb64355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5bb64355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846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5bb64355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5bb64355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d5bb64355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d5bb64355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5bb64355_3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d5bb64355_3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568c5aa8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d568c5aa8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553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da53a56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da53a56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da53a56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da53a56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6210cd05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6210cd05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6210cd05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6210cd05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da53a564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da53a564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da53a564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da53a564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da53a564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da53a564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da53a564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da53a564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da53a564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1da53a564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da53a564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da53a564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da53a564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da53a564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da53a564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da53a564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da53a56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1da53a564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da53a564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da53a564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3542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da53a564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da53a564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da53a564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da53a564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da53a564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da53a564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da53a564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da53a564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da53a564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da53a564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0460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1da53a564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1da53a564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1e098e0b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1e098e0b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bd3cf6f0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dbd3cf6f0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1e0a2b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1e0a2b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1e0c688c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1e0c688c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1e0c688c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1e0c688c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4645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1e0a2b46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1e0a2b46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1e0a2b46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1e0a2b46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1e0a2b46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1e0a2b46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4611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1e0a2b46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1e0a2b46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1e0a2b46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1e0a2b46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4088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1e0a2b46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1e0a2b46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084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1e0a2b46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1e0a2b46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78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d5bb64355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d5bb64355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1e0a2b46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1e0a2b46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1e0a2b46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1e0a2b46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9722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e0a2b46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1e0a2b46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e0a2b46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1e0a2b46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6836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1e0a2b46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1e0a2b46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e0a2b46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1e0a2b46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5024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e0a2b46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1e0a2b46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e0a2b46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1e0a2b46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0338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1e0a2b46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1e0a2b46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1e0a2b4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1e0a2b4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5bb6435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d5bb6435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1e0a2b46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1e0a2b46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1e0a2b46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1e0a2b46e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1e0a2b46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1e0a2b46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1e0a2b46e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1e0a2b46e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1e0a2b46e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1e0a2b46e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1e0a2b46e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1e0a2b46e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1e0a2b46e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1e0a2b46e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1e0a2b46e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1e0a2b46e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0a2b46e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e0a2b46e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e0a2b46e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e0a2b46e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5bb64355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d5bb64355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e0a2b46e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e0a2b46e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680a093f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680a093f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e0a2b46e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e0a2b46e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e0a2b46e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e0a2b46e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e0a2b46e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e0a2b46e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e0a2b46e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e0a2b46e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e0a2b46e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e0a2b46e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e0a2b46e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e0a2b46e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e0a2b46e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1e0a2b46e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e0a2b46e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1e0a2b46e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71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5bb64355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d5bb64355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e0a2b46e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e0a2b46e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e0a2b46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e0a2b46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e0a2b46e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e0a2b46e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e0a2b46e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e0a2b46e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e0a2b46e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e0a2b46e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e0a2b46e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e0a2b46e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e0a2b46e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1e0a2b46e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e0a2b46e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1e0a2b46e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e0a2b46e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e0a2b46e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680a093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680a093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B9C6A-B85A-404C-BD50-CC60EBC92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85EFBA-3323-0248-80A9-F9C7A9CFF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5679D8-C731-4C4B-B727-0EB6EF09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AE1F-FA36-8542-B007-60F09C4DD81F}" type="datetimeFigureOut">
              <a:rPr lang="it-IT" smtClean="0"/>
              <a:t>08/04/25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8FC765-7C61-8D44-A5FA-33E1E221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7224ED-CABD-EE44-92FC-11DEF8AB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395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F394B4-7D97-CA4C-B947-D15365D9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33BC8AB-CC59-144E-8274-E74748A6F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983B57-3682-7E47-A2BA-B63E68A9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AE1F-FA36-8542-B007-60F09C4DD81F}" type="datetimeFigureOut">
              <a:rPr lang="it-IT" smtClean="0"/>
              <a:t>08/04/25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5B6942-2729-B545-ACDA-1BAB705E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DF39C-0715-FB40-9D57-FBC6D224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632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09C2EDF-58E0-5C44-9A63-88F8FC067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16BACF7-64C9-434B-B3E2-FC539A076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64869A-B1D3-494D-84B8-D749FD27D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AE1F-FA36-8542-B007-60F09C4DD81F}" type="datetimeFigureOut">
              <a:rPr lang="it-IT" smtClean="0"/>
              <a:t>08/04/25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C57E91-4DA5-964F-B8E1-E9AC2352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C78F1E-903E-564A-BC94-537832CE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8242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0"/>
            <a:ext cx="12192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latin typeface="Calibri Light" panose="020F0302020204030204" pitchFamily="34" charset="0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043600" y="347160"/>
            <a:ext cx="10104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43600" y="1560240"/>
            <a:ext cx="10104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b="0" i="0">
                <a:solidFill>
                  <a:srgbClr val="43434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9184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09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53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BBE188-7B19-BA4D-BC99-D82CA6AE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186B62-51D4-2D4F-B901-552F551F2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EBE0C-2EE0-5844-B5EE-79EF9AA0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AE1F-FA36-8542-B007-60F09C4DD81F}" type="datetimeFigureOut">
              <a:rPr lang="it-IT" smtClean="0"/>
              <a:t>08/04/25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215A0E-A89C-4D42-9826-D5FC6E9A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1EAF1B-1DA9-8941-AB02-7600D0DD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30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172598-F412-4A43-B69E-B5AC17F33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4F31F4-49CE-7348-82BC-DB5CE97E0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64014-75CE-C644-9908-492B682A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AE1F-FA36-8542-B007-60F09C4DD81F}" type="datetimeFigureOut">
              <a:rPr lang="it-IT" smtClean="0"/>
              <a:t>08/04/25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9E2231-7323-594E-830B-C04C56939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C15095-E453-8B4E-97F9-0129182C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618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53DFC8-127A-DC41-8906-63E6F79C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F0031C-5E6F-F246-A8C7-4E62A5FDA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87A7ED-0554-AD4D-A21A-E498AE5BA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D09504-3B26-9E45-A8FE-7E16B066B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AE1F-FA36-8542-B007-60F09C4DD81F}" type="datetimeFigureOut">
              <a:rPr lang="it-IT" smtClean="0"/>
              <a:t>08/04/25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49F226E-72C5-3542-AB24-1609122EA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A048962-1528-5D41-B5DB-C6D37411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45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89ADF-76CE-8049-AFE7-5AA53DFD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FA63D3-F351-D042-BAEC-7DFF5E339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DF3314-5201-364C-96D5-9EFFF4C31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FE5EE53-0D19-8F48-A978-9B5D0D7B2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215AF6-C889-3740-9817-8B157DC2E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87E1B40-7424-6A4B-9E6B-E71B0DFA7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AE1F-FA36-8542-B007-60F09C4DD81F}" type="datetimeFigureOut">
              <a:rPr lang="it-IT" smtClean="0"/>
              <a:t>08/04/25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794D4D6-5226-8949-BE7F-3DF96D74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092B511-B084-A845-84B3-F26EAC4D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32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EDE442-423E-7144-BFF2-0861619F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FD25E54-C42B-1B43-9E8F-7C368981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AE1F-FA36-8542-B007-60F09C4DD81F}" type="datetimeFigureOut">
              <a:rPr lang="it-IT" smtClean="0"/>
              <a:t>08/04/25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722554-414B-A543-A2E0-86B40BBF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1562C4-D08C-7940-B0FB-A779FC2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293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A8AF14-84D7-9844-B874-BDE1E408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AE1F-FA36-8542-B007-60F09C4DD81F}" type="datetimeFigureOut">
              <a:rPr lang="it-IT" smtClean="0"/>
              <a:t>08/04/25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C88DFF8-5C03-3F45-973A-D287E78B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4843E4-1ECB-5248-8780-0CF3EA75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89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AFFD6-EE46-294F-A279-50838B15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38AFF4-0A97-374B-8319-ABF70956A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B55E199-9678-6F45-A12F-100F48744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A1999D-E060-1E41-850E-DFCC53B34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AE1F-FA36-8542-B007-60F09C4DD81F}" type="datetimeFigureOut">
              <a:rPr lang="it-IT" smtClean="0"/>
              <a:t>08/04/25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EF7B3E-8E6F-4043-B17F-33403162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F2006D-B0A9-A04F-ADC3-5F9226E8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89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57C10-2D1C-264A-B0B1-2FB68D33F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DBAF339-DF12-7E44-BC6C-C11C9D925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19B2E8-06AF-444A-992C-CFF98CC87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86D0D5-A332-C348-A336-06D5346B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AE1F-FA36-8542-B007-60F09C4DD81F}" type="datetimeFigureOut">
              <a:rPr lang="it-IT" smtClean="0"/>
              <a:t>08/04/25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2E67A9-673D-DE40-9DB4-B0168F1E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6CA1CAA-D1F7-C54F-B482-192B55A3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85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D9D16E4-421F-4B4E-8D8E-F0070A1E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95AC2C-F498-C34C-81F3-9393F118B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556F3A-76B3-5645-AC4A-077788F87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1A6AE1F-FA36-8542-B007-60F09C4DD81F}" type="datetimeFigureOut">
              <a:rPr lang="it-IT" smtClean="0"/>
              <a:pPr/>
              <a:t>08/04/25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66368B-581E-984C-92B3-566F9E7C3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39E7DF-F9DE-3149-A779-914F6D42C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035CE7B-646C-B145-8E3B-775B8F116A4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717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bee-arcade/professor/18a1165c6b3d812eb226dfd078c7f6a8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wukucax/edit?html,css,output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Flexible_Box_Layout" TargetMode="External"/><Relationship Id="rId2" Type="http://schemas.openxmlformats.org/officeDocument/2006/relationships/hyperlink" Target="https://css-tricks.com/snippets/css/a-guide-to-flexbox/" TargetMode="Externa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width#Percentage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osition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mozilla.org/en-US/docs/Web/CSS/z-index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jsbin.com/dopavul/edit?html,css,output" TargetMode="External"/><Relationship Id="rId4" Type="http://schemas.openxmlformats.org/officeDocument/2006/relationships/image" Target="../media/image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nnezhang.medium.com/difference-between-css-position-absolute-versus-relative-35f064384c6#:~:text=position%3A%20relative%20places%20an%20element,changing%20the%20layout%20around%20it" TargetMode="Externa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alc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/#search=css%20variables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mozilla.org/en-US/docs/Web/CSS/Using_CSS_variables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Background_and_Borders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text-decoration" TargetMode="External"/><Relationship Id="rId7" Type="http://schemas.openxmlformats.org/officeDocument/2006/relationships/hyperlink" Target="https://developer.mozilla.org/en-US/docs/Web/CSS/letter-spacing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mozilla.org/en-US/docs/Web/CSS/font-weight" TargetMode="External"/><Relationship Id="rId5" Type="http://schemas.openxmlformats.org/officeDocument/2006/relationships/hyperlink" Target="https://developer.mozilla.org/en-US/docs/Web/CSS/font-style" TargetMode="External"/><Relationship Id="rId4" Type="http://schemas.openxmlformats.org/officeDocument/2006/relationships/hyperlink" Target="https://developer.mozilla.org/en-US/docs/Web/CSS/text-transform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fonts.google.com/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Media_Queries/Using_media_queries" TargetMode="Externa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ocs/devtools/device-mode/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developer.telerik.com/featured/a-concise-guide-to-remote-debugging-on-ios-android-and-windows-phone/" TargetMode="External"/><Relationship Id="rId4" Type="http://schemas.openxmlformats.org/officeDocument/2006/relationships/hyperlink" Target="https://developers.google.com/web/tools/chrome-devtools/remote-debugging/" TargetMode="Externa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tools/chrome-devtools/remote-debugging/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s.google.com/web/tools/chrome-devtools/remote-debugging/local-server" TargetMode="External"/><Relationship Id="rId4" Type="http://schemas.openxmlformats.org/officeDocument/2006/relationships/image" Target="../media/image53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Specificit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fundamentals/design-and-ui/responsive/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Specificit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Specificity?redirectlocale=en-US&amp;redirectslug=CSS%2FSpecificit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Introduction_to_CSS/Cascade_and_inheritance#The_cascad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font-famil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eveloper.mozilla.org/en-US/docs/Web/CSS/bord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seudo-class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sbin.com/juxezub/edit?html,css,outpu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order-style#Valu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order-style#Valu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adding#Syntax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jsbin.com/juxezub/edit?html,css,output" TargetMode="Externa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adding#Syntax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jsbin.com/juxezub/edit?html,css,output" TargetMode="Externa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itepoint.com/web-foundations/collapsing-margin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5/03/understanding-inline-box-model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uarespace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hyperlink" Target="https://bedford-demo.squarespac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sbin.com/bicomi/1/edit?html,css,output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HTML/Element/header" TargetMode="External"/><Relationship Id="rId3" Type="http://schemas.openxmlformats.org/officeDocument/2006/relationships/hyperlink" Target="https://developer.mozilla.org/en-US/docs/Web/HTML/Element#Content_sectioning" TargetMode="External"/><Relationship Id="rId7" Type="http://schemas.openxmlformats.org/officeDocument/2006/relationships/hyperlink" Target="https://developer.mozilla.org/en-US/docs/Web/HTML/Element/sec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mozilla.org/en-US/docs/Web/HTML/Element/article" TargetMode="External"/><Relationship Id="rId5" Type="http://schemas.openxmlformats.org/officeDocument/2006/relationships/hyperlink" Target="https://developer.mozilla.org/en-US/docs/Web/HTML/Element/Heading_Elements" TargetMode="External"/><Relationship Id="rId10" Type="http://schemas.openxmlformats.org/officeDocument/2006/relationships/hyperlink" Target="https://developer.mozilla.org/en-US/docs/Web/HTML/Element/nav" TargetMode="External"/><Relationship Id="rId4" Type="http://schemas.openxmlformats.org/officeDocument/2006/relationships/hyperlink" Target="https://developer.mozilla.org/en-US/docs/Web/HTML/Element/p" TargetMode="External"/><Relationship Id="rId9" Type="http://schemas.openxmlformats.org/officeDocument/2006/relationships/hyperlink" Target="https://developer.mozilla.org/en-US/docs/Web/HTML/Element/footer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sbin.com/gakemal/1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sbin.com/jukuguy/edit?html,css,output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sbin.com/jukuguy/edit?html,css,output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jsbin.com/jukuguy/edit?html,css,output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sbin.com/jukuguy/edit?html,css,outpu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sbin.com/jukuguy/edit?html,css,output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zozaxay/edit?html,css,output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jsbin.com/jukuguy/edit?html,css,output" TargetMode="External"/><Relationship Id="rId4" Type="http://schemas.openxmlformats.org/officeDocument/2006/relationships/hyperlink" Target="https://jsbin.com/zozaxay/edit?html,css,output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sbin.com/jukuguy/edit?html,css,outpu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sbin.com/jukuguy/edit?html,css,output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sbin.com/jukuguy/edit?html,css,output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sbin.com/jukuguy/edit?html,css,output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jukuguy/edit?html,css,output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39196" y="1887071"/>
            <a:ext cx="7772400" cy="1468967"/>
          </a:xfrm>
          <a:extLs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algn="l"/>
            <a:r>
              <a:rPr lang="it-IT" sz="2000" dirty="0">
                <a:latin typeface="Calibri Light" panose="020F0302020204030204" pitchFamily="34" charset="0"/>
              </a:rPr>
              <a:t>Sistemi informativi su Web</a:t>
            </a:r>
            <a:br>
              <a:rPr lang="it-IT" sz="2000" dirty="0">
                <a:latin typeface="Calibri Light" panose="020F0302020204030204" pitchFamily="34" charset="0"/>
              </a:rPr>
            </a:br>
            <a:r>
              <a:rPr lang="it-IT" dirty="0">
                <a:solidFill>
                  <a:srgbClr val="FF0000"/>
                </a:solidFill>
                <a:latin typeface="Calibri Light" panose="020F0302020204030204" pitchFamily="34" charset="0"/>
              </a:rPr>
              <a:t>HTML e CSS</a:t>
            </a:r>
            <a:br>
              <a:rPr lang="it-IT" dirty="0">
                <a:solidFill>
                  <a:srgbClr val="FF0000"/>
                </a:solidFill>
                <a:latin typeface="Calibri Light" panose="020F0302020204030204" pitchFamily="34" charset="0"/>
              </a:rPr>
            </a:br>
            <a:r>
              <a:rPr lang="it-IT" sz="2700" dirty="0">
                <a:solidFill>
                  <a:srgbClr val="FF0000"/>
                </a:solidFill>
                <a:latin typeface="Calibri Light" panose="020F0302020204030204" pitchFamily="34" charset="0"/>
              </a:rPr>
              <a:t>aa 2024-2025</a:t>
            </a:r>
            <a:br>
              <a:rPr lang="it-IT" dirty="0">
                <a:solidFill>
                  <a:srgbClr val="FF0000"/>
                </a:solidFill>
                <a:latin typeface="Calibri Light" panose="020F0302020204030204" pitchFamily="34" charset="0"/>
              </a:rPr>
            </a:br>
            <a:endParaRPr lang="it-IT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167353" y="5861305"/>
            <a:ext cx="65442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CREDITS: these slides are based on original material by Victoria Kirst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085" y="4001343"/>
            <a:ext cx="941271" cy="511424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5399866" y="3908733"/>
            <a:ext cx="3059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ea typeface="+mj-ea"/>
                <a:cs typeface="+mj-cs"/>
              </a:rPr>
              <a:t>Paolo Merialdo</a:t>
            </a:r>
          </a:p>
          <a:p>
            <a:r>
              <a:rPr lang="it-IT" dirty="0">
                <a:latin typeface="Calibri Light" panose="020F0302020204030204" pitchFamily="34" charset="0"/>
                <a:ea typeface="+mj-ea"/>
                <a:cs typeface="+mj-cs"/>
              </a:rPr>
              <a:t>Università degli Studi Roma Tre</a:t>
            </a:r>
          </a:p>
        </p:txBody>
      </p:sp>
    </p:spTree>
    <p:extLst>
      <p:ext uri="{BB962C8B-B14F-4D97-AF65-F5344CB8AC3E}">
        <p14:creationId xmlns:p14="http://schemas.microsoft.com/office/powerpoint/2010/main" val="162524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Child selector</a:t>
            </a:r>
            <a:endParaRPr dirty="0"/>
          </a:p>
        </p:txBody>
      </p:sp>
      <p:sp>
        <p:nvSpPr>
          <p:cNvPr id="318" name="Google Shape;318;p45"/>
          <p:cNvSpPr txBox="1"/>
          <p:nvPr/>
        </p:nvSpPr>
        <p:spPr>
          <a:xfrm>
            <a:off x="1022888" y="3362625"/>
            <a:ext cx="3136112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6" name="Google Shape;309;p44">
            <a:extLst>
              <a:ext uri="{FF2B5EF4-FFF2-40B4-BE49-F238E27FC236}">
                <a16:creationId xmlns:a16="http://schemas.microsoft.com/office/drawing/2014/main" id="{025501A1-B74C-1D46-833A-FA16554F0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96676"/>
              </p:ext>
            </p:extLst>
          </p:nvPr>
        </p:nvGraphicFramePr>
        <p:xfrm>
          <a:off x="836908" y="1576314"/>
          <a:ext cx="11050291" cy="1501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00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0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9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sintassi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Esempio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Descrizione</a:t>
                      </a:r>
                      <a:endParaRPr sz="2000" b="0" i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selettore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&gt;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selettore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&gt; </a:t>
                      </a:r>
                      <a:r>
                        <a:rPr lang="en" sz="2000" b="1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strong</a:t>
                      </a:r>
                      <a:endParaRPr sz="20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Con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riferimento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all'albero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associato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al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documento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HTML,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1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&lt;strong&gt;</a:t>
                      </a:r>
                      <a:r>
                        <a:rPr lang="en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che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sono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figli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diretti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di </a:t>
                      </a:r>
                      <a:r>
                        <a:rPr lang="en" sz="2000" b="1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&lt;div&gt;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0336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Flex layout recap</a:t>
            </a:r>
            <a:endParaRPr/>
          </a:p>
        </p:txBody>
      </p:sp>
      <p:sp>
        <p:nvSpPr>
          <p:cNvPr id="345" name="Google Shape;345;p49"/>
          <p:cNvSpPr txBox="1">
            <a:spLocks noGrp="1"/>
          </p:cNvSpPr>
          <p:nvPr>
            <p:ph type="body" idx="1"/>
          </p:nvPr>
        </p:nvSpPr>
        <p:spPr>
          <a:xfrm>
            <a:off x="1572768" y="1560246"/>
            <a:ext cx="6505332" cy="41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Con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flex-direction: column</a:t>
            </a:r>
            <a:r>
              <a:rPr lang="en" dirty="0"/>
              <a:t>:</a:t>
            </a:r>
            <a:endParaRPr dirty="0"/>
          </a:p>
          <a:p>
            <a:pPr>
              <a:buChar char="-"/>
            </a:pPr>
            <a:r>
              <a:rPr lang="en" dirty="0"/>
              <a:t>La </a:t>
            </a:r>
            <a:r>
              <a:rPr lang="en" dirty="0" err="1"/>
              <a:t>larghezza</a:t>
            </a:r>
            <a:r>
              <a:rPr lang="en" dirty="0"/>
              <a:t> di un flex item </a:t>
            </a:r>
            <a:r>
              <a:rPr lang="en" dirty="0" err="1"/>
              <a:t>è</a:t>
            </a:r>
            <a:r>
              <a:rPr lang="en" dirty="0"/>
              <a:t>:</a:t>
            </a:r>
            <a:endParaRPr dirty="0"/>
          </a:p>
          <a:p>
            <a:pPr lvl="1">
              <a:buChar char="-"/>
            </a:pPr>
            <a:r>
              <a:rPr lang="it-I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uella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impostata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con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nell'item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oppure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buChar char="-"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larghezza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contenuto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dell'item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b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oppure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buChar char="-"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larghezza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contenitore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se </a:t>
            </a:r>
            <a:b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align-items: stretch;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49"/>
          <p:cNvSpPr/>
          <p:nvPr/>
        </p:nvSpPr>
        <p:spPr>
          <a:xfrm>
            <a:off x="8310575" y="1966275"/>
            <a:ext cx="1569600" cy="3597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7" name="Google Shape;347;p49"/>
          <p:cNvSpPr/>
          <p:nvPr/>
        </p:nvSpPr>
        <p:spPr>
          <a:xfrm>
            <a:off x="8416028" y="4946052"/>
            <a:ext cx="1367700" cy="5265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8" name="Google Shape;348;p49"/>
          <p:cNvSpPr/>
          <p:nvPr/>
        </p:nvSpPr>
        <p:spPr>
          <a:xfrm>
            <a:off x="8416055" y="2647306"/>
            <a:ext cx="1367700" cy="22260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9" name="Google Shape;349;p49"/>
          <p:cNvSpPr/>
          <p:nvPr/>
        </p:nvSpPr>
        <p:spPr>
          <a:xfrm>
            <a:off x="8416028" y="2048150"/>
            <a:ext cx="1367700" cy="5265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>
            <a:spLocks noGrp="1"/>
          </p:cNvSpPr>
          <p:nvPr>
            <p:ph type="title"/>
          </p:nvPr>
        </p:nvSpPr>
        <p:spPr>
          <a:xfrm>
            <a:off x="1835700" y="389200"/>
            <a:ext cx="8520600" cy="112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Ora </a:t>
            </a:r>
            <a:r>
              <a:rPr lang="en" dirty="0" err="1"/>
              <a:t>possiamo</a:t>
            </a:r>
            <a:r>
              <a:rPr lang="en" dirty="0"/>
              <a:t> </a:t>
            </a:r>
            <a:r>
              <a:rPr lang="en" dirty="0" err="1"/>
              <a:t>concludere</a:t>
            </a:r>
            <a:r>
              <a:rPr lang="en" dirty="0"/>
              <a:t> il nostro </a:t>
            </a:r>
            <a:r>
              <a:rPr lang="en" dirty="0" err="1"/>
              <a:t>esercizio</a:t>
            </a:r>
            <a:r>
              <a:rPr lang="en" dirty="0"/>
              <a:t>!</a:t>
            </a:r>
            <a:endParaRPr dirty="0"/>
          </a:p>
        </p:txBody>
      </p:sp>
      <p:sp>
        <p:nvSpPr>
          <p:cNvPr id="360" name="Google Shape;360;p51"/>
          <p:cNvSpPr/>
          <p:nvPr/>
        </p:nvSpPr>
        <p:spPr>
          <a:xfrm>
            <a:off x="4806788" y="2104175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1" name="Google Shape;361;p51"/>
          <p:cNvSpPr/>
          <p:nvPr/>
        </p:nvSpPr>
        <p:spPr>
          <a:xfrm rot="10800000" flipH="1">
            <a:off x="5003363" y="239097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4547063" y="323765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3" name="Google Shape;363;p51"/>
          <p:cNvSpPr/>
          <p:nvPr/>
        </p:nvSpPr>
        <p:spPr>
          <a:xfrm rot="10800000" flipH="1">
            <a:off x="5003363" y="248147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4" name="Google Shape;364;p51"/>
          <p:cNvSpPr/>
          <p:nvPr/>
        </p:nvSpPr>
        <p:spPr>
          <a:xfrm rot="10800000" flipH="1">
            <a:off x="4999088" y="257197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5" name="Google Shape;365;p51"/>
          <p:cNvSpPr/>
          <p:nvPr/>
        </p:nvSpPr>
        <p:spPr>
          <a:xfrm rot="10800000" flipH="1">
            <a:off x="4999088" y="272674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6" name="Google Shape;366;p51"/>
          <p:cNvSpPr/>
          <p:nvPr/>
        </p:nvSpPr>
        <p:spPr>
          <a:xfrm>
            <a:off x="6147238" y="323765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5117513" y="4138075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8" name="Google Shape;368;p51"/>
          <p:cNvSpPr/>
          <p:nvPr/>
        </p:nvSpPr>
        <p:spPr>
          <a:xfrm>
            <a:off x="4557913" y="4323825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4791313" y="4423575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0" name="Google Shape;370;p51"/>
          <p:cNvSpPr/>
          <p:nvPr/>
        </p:nvSpPr>
        <p:spPr>
          <a:xfrm>
            <a:off x="5024063" y="4575975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1" name="Google Shape;371;p51"/>
          <p:cNvSpPr/>
          <p:nvPr/>
        </p:nvSpPr>
        <p:spPr>
          <a:xfrm>
            <a:off x="4547063" y="2104175"/>
            <a:ext cx="3104700" cy="2545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2" name="Google Shape;372;p51"/>
          <p:cNvSpPr/>
          <p:nvPr/>
        </p:nvSpPr>
        <p:spPr>
          <a:xfrm>
            <a:off x="4540363" y="2104175"/>
            <a:ext cx="3104700" cy="763500"/>
          </a:xfrm>
          <a:prstGeom prst="rect">
            <a:avLst/>
          </a:prstGeom>
          <a:solidFill>
            <a:srgbClr val="FFD966">
              <a:alpha val="3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3" name="Google Shape;373;p51"/>
          <p:cNvSpPr/>
          <p:nvPr/>
        </p:nvSpPr>
        <p:spPr>
          <a:xfrm>
            <a:off x="4540238" y="3237650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4" name="Google Shape;374;p51"/>
          <p:cNvSpPr/>
          <p:nvPr/>
        </p:nvSpPr>
        <p:spPr>
          <a:xfrm>
            <a:off x="6168263" y="3237597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5" name="Google Shape;375;p51"/>
          <p:cNvSpPr txBox="1">
            <a:spLocks noGrp="1"/>
          </p:cNvSpPr>
          <p:nvPr>
            <p:ph type="body" idx="4294967295"/>
          </p:nvPr>
        </p:nvSpPr>
        <p:spPr>
          <a:xfrm>
            <a:off x="2306700" y="5065450"/>
            <a:ext cx="7688100" cy="70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sz="2400" dirty="0">
                <a:ea typeface="Calibri"/>
                <a:cs typeface="Calibri Light" panose="020F0302020204030204" pitchFamily="34" charset="0"/>
                <a:sym typeface="Calibri"/>
              </a:rPr>
              <a:t>Follow along on </a:t>
            </a:r>
            <a:r>
              <a:rPr lang="en" sz="2400" u="sng" dirty="0">
                <a:solidFill>
                  <a:schemeClr val="hlink"/>
                </a:solidFill>
                <a:ea typeface="Calibri"/>
                <a:cs typeface="Calibri Light" panose="020F0302020204030204" pitchFamily="34" charset="0"/>
                <a:sym typeface="Calibri"/>
                <a:hlinkClick r:id="rId3"/>
              </a:rPr>
              <a:t>Codepen</a:t>
            </a:r>
            <a:endParaRPr sz="2400" dirty="0"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Problema</a:t>
            </a:r>
            <a:endParaRPr dirty="0"/>
          </a:p>
        </p:txBody>
      </p:sp>
      <p:sp>
        <p:nvSpPr>
          <p:cNvPr id="386" name="Google Shape;386;p53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688100" cy="70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Come </a:t>
            </a:r>
            <a:r>
              <a:rPr lang="en" dirty="0" err="1"/>
              <a:t>facciamo</a:t>
            </a:r>
            <a:r>
              <a:rPr lang="en" dirty="0"/>
              <a:t> un layout come </a:t>
            </a:r>
            <a:r>
              <a:rPr lang="en" dirty="0" err="1"/>
              <a:t>questo</a:t>
            </a:r>
            <a:r>
              <a:rPr lang="en" dirty="0"/>
              <a:t>? (</a:t>
            </a:r>
            <a:r>
              <a:rPr lang="en" dirty="0" err="1"/>
              <a:t>vedi</a:t>
            </a:r>
            <a:r>
              <a:rPr lang="en" dirty="0"/>
              <a:t> </a:t>
            </a:r>
            <a:r>
              <a:rPr lang="it-IT" u="sng" dirty="0">
                <a:solidFill>
                  <a:schemeClr val="hlink"/>
                </a:solidFill>
                <a:hlinkClick r:id="rId3"/>
              </a:rPr>
              <a:t>JsBin</a:t>
            </a:r>
            <a:r>
              <a:rPr lang="en" dirty="0"/>
              <a:t>)</a:t>
            </a:r>
            <a:endParaRPr dirty="0"/>
          </a:p>
        </p:txBody>
      </p:sp>
      <p:cxnSp>
        <p:nvCxnSpPr>
          <p:cNvPr id="389" name="Google Shape;389;p53"/>
          <p:cNvCxnSpPr/>
          <p:nvPr/>
        </p:nvCxnSpPr>
        <p:spPr>
          <a:xfrm>
            <a:off x="4719375" y="2909000"/>
            <a:ext cx="1033200" cy="59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90" name="Google Shape;390;p53"/>
          <p:cNvCxnSpPr/>
          <p:nvPr/>
        </p:nvCxnSpPr>
        <p:spPr>
          <a:xfrm>
            <a:off x="4668875" y="3505400"/>
            <a:ext cx="1033200" cy="59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1" name="Google Shape;391;p53"/>
          <p:cNvSpPr txBox="1">
            <a:spLocks noGrp="1"/>
          </p:cNvSpPr>
          <p:nvPr>
            <p:ph type="body" idx="1"/>
          </p:nvPr>
        </p:nvSpPr>
        <p:spPr>
          <a:xfrm>
            <a:off x="2776675" y="4591500"/>
            <a:ext cx="2847000" cy="163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000" dirty="0"/>
              <a:t>header e footer </a:t>
            </a:r>
            <a:r>
              <a:rPr lang="en" sz="2000" dirty="0" err="1"/>
              <a:t>stanno</a:t>
            </a:r>
            <a:r>
              <a:rPr lang="en" sz="2000" dirty="0"/>
              <a:t> sempre in </a:t>
            </a:r>
            <a:r>
              <a:rPr lang="en" sz="2000" dirty="0" err="1"/>
              <a:t>cima</a:t>
            </a:r>
            <a:r>
              <a:rPr lang="en" sz="2000" dirty="0"/>
              <a:t> e in </a:t>
            </a:r>
            <a:r>
              <a:rPr lang="en" sz="2000" dirty="0" err="1"/>
              <a:t>fondo</a:t>
            </a:r>
            <a:r>
              <a:rPr lang="en" sz="2000" dirty="0"/>
              <a:t> </a:t>
            </a:r>
            <a:r>
              <a:rPr lang="en" sz="2000" dirty="0" err="1"/>
              <a:t>allo</a:t>
            </a:r>
            <a:r>
              <a:rPr lang="en" sz="2000" dirty="0"/>
              <a:t> </a:t>
            </a:r>
            <a:r>
              <a:rPr lang="en" sz="2000" dirty="0" err="1"/>
              <a:t>spazio</a:t>
            </a:r>
            <a:r>
              <a:rPr lang="en" sz="2000" dirty="0"/>
              <a:t> </a:t>
            </a:r>
            <a:r>
              <a:rPr lang="en" sz="2000" dirty="0" err="1"/>
              <a:t>disponibile</a:t>
            </a:r>
            <a:r>
              <a:rPr lang="en" sz="2000" dirty="0"/>
              <a:t> del browser. (</a:t>
            </a:r>
            <a:r>
              <a:rPr lang="en" sz="2000" dirty="0" err="1"/>
              <a:t>vedi</a:t>
            </a:r>
            <a:r>
              <a:rPr lang="en" sz="2000" dirty="0"/>
              <a:t> </a:t>
            </a:r>
            <a:r>
              <a:rPr lang="it-IT" sz="2000" u="sng" dirty="0">
                <a:solidFill>
                  <a:schemeClr val="hlink"/>
                </a:solidFill>
                <a:hlinkClick r:id="rId3"/>
              </a:rPr>
              <a:t>JsBin</a:t>
            </a:r>
            <a:r>
              <a:rPr lang="en" sz="2000" dirty="0"/>
              <a:t>)</a:t>
            </a:r>
            <a:endParaRPr sz="20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C1493A1-9CC6-F44B-BA2B-FA18A6F72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643" y="2260750"/>
            <a:ext cx="2576232" cy="198729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FB4A485-DEA2-1B43-98EE-CC86C2EC4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675" y="2710340"/>
            <a:ext cx="3679656" cy="3949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87BF55-C731-914B-9681-986A1B86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Flexbox</a:t>
            </a:r>
            <a:r>
              <a:rPr lang="it-IT" dirty="0"/>
              <a:t>: risorse utili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F6CE-504C-7940-89EA-A64792949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0" y="1560240"/>
            <a:ext cx="10672912" cy="4555200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https://css-tricks.com/snippets/css/a-guide-to-flexbox/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>
                <a:hlinkClick r:id="rId3"/>
              </a:rPr>
              <a:t>https://developer.mozilla.org/en-US/docs/Web/CSS/CSS_Flexible_Box_Layout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82433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>
            <a:spLocks noGrp="1"/>
          </p:cNvSpPr>
          <p:nvPr>
            <p:ph type="title"/>
          </p:nvPr>
        </p:nvSpPr>
        <p:spPr>
          <a:xfrm>
            <a:off x="1365504" y="360810"/>
            <a:ext cx="9460992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dirty="0">
                <a:ea typeface="Consolas"/>
                <a:cs typeface="Consolas"/>
                <a:sym typeface="Consolas"/>
              </a:rPr>
              <a:t>V</a:t>
            </a:r>
            <a:r>
              <a:rPr lang="en" dirty="0" err="1">
                <a:ea typeface="Consolas"/>
                <a:cs typeface="Consolas"/>
                <a:sym typeface="Consolas"/>
              </a:rPr>
              <a:t>alori</a:t>
            </a:r>
            <a:r>
              <a:rPr lang="en" dirty="0">
                <a:ea typeface="Consolas"/>
                <a:cs typeface="Consolas"/>
                <a:sym typeface="Consolas"/>
              </a:rPr>
              <a:t> di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dirty="0"/>
              <a:t> 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dirty="0"/>
              <a:t> in </a:t>
            </a:r>
            <a:r>
              <a:rPr lang="en" dirty="0" err="1"/>
              <a:t>percentuali</a:t>
            </a:r>
            <a:endParaRPr dirty="0"/>
          </a:p>
        </p:txBody>
      </p:sp>
      <p:sp>
        <p:nvSpPr>
          <p:cNvPr id="397" name="Google Shape;397;p54"/>
          <p:cNvSpPr txBox="1">
            <a:spLocks noGrp="1"/>
          </p:cNvSpPr>
          <p:nvPr>
            <p:ph type="body" idx="1"/>
          </p:nvPr>
        </p:nvSpPr>
        <p:spPr>
          <a:xfrm>
            <a:off x="1621536" y="1560240"/>
            <a:ext cx="9460992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Quando</a:t>
            </a:r>
            <a:r>
              <a:rPr lang="en" dirty="0"/>
              <a:t> la </a:t>
            </a:r>
            <a:r>
              <a:rPr lang="en" dirty="0" err="1"/>
              <a:t>larghezza</a:t>
            </a:r>
            <a:r>
              <a:rPr lang="en" dirty="0"/>
              <a:t> (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dirty="0"/>
              <a:t>)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definita</a:t>
            </a:r>
            <a:r>
              <a:rPr lang="en" dirty="0"/>
              <a:t> come una </a:t>
            </a:r>
            <a:r>
              <a:rPr lang="en" dirty="0" err="1"/>
              <a:t>percentuale</a:t>
            </a:r>
            <a:r>
              <a:rPr lang="en" dirty="0"/>
              <a:t> (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vedi MDS</a:t>
            </a:r>
            <a:r>
              <a:rPr lang="en" u="sng" dirty="0">
                <a:solidFill>
                  <a:schemeClr val="hlink"/>
                </a:solidFill>
              </a:rPr>
              <a:t>)</a:t>
            </a:r>
            <a:r>
              <a:rPr lang="en" dirty="0"/>
              <a:t>:</a:t>
            </a:r>
            <a:endParaRPr dirty="0"/>
          </a:p>
          <a:p>
            <a:pPr>
              <a:buChar char="-"/>
            </a:pPr>
            <a:r>
              <a:rPr lang="it-IT" dirty="0">
                <a:ea typeface="Consolas"/>
                <a:sym typeface="Consolas"/>
              </a:rPr>
              <a:t>è un</a:t>
            </a:r>
            <a:r>
              <a:rPr lang="en" dirty="0"/>
              <a:t>a </a:t>
            </a:r>
            <a:r>
              <a:rPr lang="en" dirty="0" err="1"/>
              <a:t>percentuale</a:t>
            </a:r>
            <a:r>
              <a:rPr lang="en" dirty="0"/>
              <a:t> </a:t>
            </a:r>
            <a:r>
              <a:rPr lang="en" dirty="0" err="1"/>
              <a:t>della</a:t>
            </a:r>
            <a:r>
              <a:rPr lang="en" dirty="0"/>
              <a:t> </a:t>
            </a:r>
            <a:r>
              <a:rPr lang="en" dirty="0" err="1"/>
              <a:t>larghezza</a:t>
            </a:r>
            <a:r>
              <a:rPr lang="en" dirty="0"/>
              <a:t> </a:t>
            </a:r>
            <a:r>
              <a:rPr lang="en" dirty="0" err="1"/>
              <a:t>dell'elemento</a:t>
            </a:r>
            <a:r>
              <a:rPr lang="en" dirty="0"/>
              <a:t> </a:t>
            </a:r>
            <a:r>
              <a:rPr lang="en" dirty="0" err="1"/>
              <a:t>genitore</a:t>
            </a:r>
            <a:endParaRPr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Analogo per l'altezza</a:t>
            </a:r>
            <a:endParaRPr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Altre</a:t>
            </a:r>
            <a:r>
              <a:rPr lang="en" dirty="0"/>
              <a:t> </a:t>
            </a:r>
            <a:r>
              <a:rPr lang="en" dirty="0" err="1"/>
              <a:t>proprietà</a:t>
            </a:r>
            <a:r>
              <a:rPr lang="en" dirty="0"/>
              <a:t> CSS per la </a:t>
            </a:r>
            <a:r>
              <a:rPr lang="en" dirty="0" err="1"/>
              <a:t>gestione</a:t>
            </a:r>
            <a:r>
              <a:rPr lang="en" dirty="0"/>
              <a:t> del layout: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position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position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endParaRPr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2306700" y="1560242"/>
            <a:ext cx="7578600" cy="100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definire</a:t>
            </a:r>
            <a:r>
              <a:rPr lang="en-US" dirty="0"/>
              <a:t> dove </a:t>
            </a:r>
            <a:r>
              <a:rPr lang="en-US" dirty="0" err="1"/>
              <a:t>posizionare</a:t>
            </a:r>
            <a:r>
              <a:rPr lang="en-US" dirty="0"/>
              <a:t> un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mdn</a:t>
            </a:r>
            <a:r>
              <a:rPr lang="en-US" dirty="0"/>
              <a:t>).</a:t>
            </a:r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2306700" y="2750158"/>
            <a:ext cx="7578600" cy="376068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Impostazioni</a:t>
            </a:r>
            <a:r>
              <a:rPr lang="en-US" dirty="0"/>
              <a:t>: </a:t>
            </a:r>
          </a:p>
          <a:p>
            <a:pPr>
              <a:spcBef>
                <a:spcPts val="1000"/>
              </a:spcBef>
              <a:buAutoNum type="arabicPeriod"/>
            </a:pPr>
            <a:r>
              <a:rPr lang="en-US" dirty="0" err="1"/>
              <a:t>definzione</a:t>
            </a:r>
            <a:r>
              <a:rPr lang="en-US" dirty="0"/>
              <a:t> di un </a:t>
            </a:r>
            <a:r>
              <a:rPr lang="en-US" dirty="0" err="1"/>
              <a:t>metodo</a:t>
            </a:r>
            <a:r>
              <a:rPr lang="en-US" dirty="0"/>
              <a:t> di </a:t>
            </a:r>
            <a:r>
              <a:rPr lang="en-US" dirty="0" err="1"/>
              <a:t>posizionamento</a:t>
            </a:r>
            <a:r>
              <a:rPr lang="en-US" dirty="0"/>
              <a:t>, con la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b="1" dirty="0">
                <a:latin typeface="Consolas"/>
                <a:ea typeface="Consolas"/>
                <a:cs typeface="Consolas"/>
                <a:sym typeface="Consolas"/>
              </a:rPr>
              <a:t>position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>
                <a:latin typeface="Consolas"/>
                <a:cs typeface="Consolas"/>
                <a:sym typeface="Consolas"/>
              </a:rPr>
              <a:t>s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tatic, fixed, absolute, relative</a:t>
            </a:r>
          </a:p>
          <a:p>
            <a:pPr>
              <a:spcBef>
                <a:spcPts val="1000"/>
              </a:spcBef>
              <a:buAutoNum type="arabicPeriod"/>
            </a:pPr>
            <a:r>
              <a:rPr lang="en-US" dirty="0" err="1"/>
              <a:t>definizione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</a:t>
            </a:r>
            <a:r>
              <a:rPr lang="en-US" dirty="0" err="1"/>
              <a:t>scostamento</a:t>
            </a:r>
            <a:r>
              <a:rPr lang="en-US" dirty="0"/>
              <a:t> (offset) </a:t>
            </a:r>
            <a:r>
              <a:rPr lang="en-US" dirty="0" err="1"/>
              <a:t>dell'elemento</a:t>
            </a:r>
            <a:r>
              <a:rPr lang="en-US" dirty="0"/>
              <a:t> rispetto al </a:t>
            </a:r>
            <a:r>
              <a:rPr lang="en-US" dirty="0" err="1"/>
              <a:t>metodo</a:t>
            </a:r>
            <a:r>
              <a:rPr lang="en-US" dirty="0"/>
              <a:t> di </a:t>
            </a:r>
            <a:r>
              <a:rPr lang="en-US" dirty="0" err="1"/>
              <a:t>posizionamento</a:t>
            </a:r>
            <a:r>
              <a:rPr lang="en-US" dirty="0"/>
              <a:t> con le </a:t>
            </a:r>
            <a:r>
              <a:rPr lang="en-US" dirty="0" err="1"/>
              <a:t>proprietà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top, left, bottom,</a:t>
            </a:r>
            <a:r>
              <a:rPr lang="en-US" dirty="0"/>
              <a:t> and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right</a:t>
            </a:r>
          </a:p>
          <a:p>
            <a:pPr>
              <a:spcBef>
                <a:spcPts val="1000"/>
              </a:spcBef>
              <a:buAutoNum type="arabicPeriod"/>
            </a:pPr>
            <a:r>
              <a:rPr lang="en-US" dirty="0"/>
              <a:t>(</a:t>
            </a:r>
            <a:r>
              <a:rPr lang="en-US" dirty="0" err="1"/>
              <a:t>opzionale</a:t>
            </a:r>
            <a:r>
              <a:rPr lang="en-US" dirty="0"/>
              <a:t>) </a:t>
            </a:r>
            <a:r>
              <a:rPr lang="en-US" dirty="0" err="1"/>
              <a:t>definizione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b="1" dirty="0">
                <a:latin typeface="Consolas"/>
                <a:ea typeface="Consolas"/>
                <a:cs typeface="Consolas"/>
                <a:sym typeface="Consolas"/>
              </a:rPr>
              <a:t>z-index</a:t>
            </a:r>
            <a:r>
              <a:rPr lang="en-US" dirty="0"/>
              <a:t> per strati </a:t>
            </a:r>
            <a:r>
              <a:rPr lang="en-US" dirty="0" err="1"/>
              <a:t>sovrapposti</a:t>
            </a:r>
            <a:r>
              <a:rPr lang="en-US" dirty="0"/>
              <a:t> (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mdn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position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endParaRPr dirty="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2306700" y="1560282"/>
            <a:ext cx="7578600" cy="5116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Proprietà</a:t>
            </a:r>
            <a:r>
              <a:rPr lang="en-US" dirty="0"/>
              <a:t>: </a:t>
            </a:r>
            <a:r>
              <a:rPr lang="en-US" b="1" dirty="0">
                <a:latin typeface="Consolas"/>
                <a:ea typeface="Consolas"/>
                <a:cs typeface="Consolas"/>
                <a:sym typeface="Consolas"/>
              </a:rPr>
              <a:t>top, left, bottom,</a:t>
            </a:r>
            <a:r>
              <a:rPr lang="en-US" dirty="0"/>
              <a:t> </a:t>
            </a:r>
            <a:r>
              <a:rPr lang="en-US" b="1" dirty="0">
                <a:latin typeface="Consolas"/>
                <a:ea typeface="Consolas"/>
                <a:cs typeface="Consolas"/>
                <a:sym typeface="Consolas"/>
              </a:rPr>
              <a:t>right</a:t>
            </a:r>
            <a:r>
              <a:rPr lang="en-US" dirty="0"/>
              <a:t> 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 err="1"/>
              <a:t>Definiscono</a:t>
            </a:r>
            <a:r>
              <a:rPr lang="en-US" dirty="0"/>
              <a:t> lo </a:t>
            </a:r>
            <a:r>
              <a:rPr lang="en-US" dirty="0" err="1"/>
              <a:t>scostamento</a:t>
            </a:r>
            <a:r>
              <a:rPr lang="en-US" dirty="0"/>
              <a:t> (offset) </a:t>
            </a:r>
            <a:r>
              <a:rPr lang="en-US" dirty="0" err="1"/>
              <a:t>dell'elemento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Il </a:t>
            </a:r>
            <a:r>
              <a:rPr lang="en-US" dirty="0" err="1"/>
              <a:t>significato</a:t>
            </a:r>
            <a:r>
              <a:rPr lang="en-US" dirty="0"/>
              <a:t> di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dipende</a:t>
            </a:r>
            <a:r>
              <a:rPr lang="en-US" dirty="0"/>
              <a:t> dal </a:t>
            </a:r>
            <a:r>
              <a:rPr lang="en-US" dirty="0" err="1"/>
              <a:t>riferimento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definito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la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b="1" dirty="0">
                <a:latin typeface="Consolas"/>
                <a:ea typeface="Consolas"/>
                <a:cs typeface="Consolas"/>
                <a:sym typeface="Consolas"/>
              </a:rPr>
              <a:t>position</a:t>
            </a:r>
            <a:r>
              <a:rPr lang="en-US" dirty="0"/>
              <a:t>:</a:t>
            </a:r>
          </a:p>
          <a:p>
            <a:pPr>
              <a:spcBef>
                <a:spcPts val="1000"/>
              </a:spcBef>
              <a:buChar char="-"/>
            </a:pPr>
            <a:r>
              <a:rPr lang="en-US" b="1" dirty="0"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dirty="0"/>
              <a:t>: </a:t>
            </a:r>
            <a:r>
              <a:rPr lang="en-US" dirty="0" err="1"/>
              <a:t>nessun</a:t>
            </a:r>
            <a:r>
              <a:rPr lang="en-US" dirty="0"/>
              <a:t> punto di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 err="1"/>
              <a:t>è</a:t>
            </a:r>
            <a:r>
              <a:rPr lang="en-US" i="1" dirty="0"/>
              <a:t> il default)</a:t>
            </a:r>
          </a:p>
          <a:p>
            <a:pPr>
              <a:buChar char="-"/>
            </a:pPr>
            <a:r>
              <a:rPr lang="en-US" b="1" dirty="0">
                <a:latin typeface="Consolas"/>
                <a:ea typeface="Consolas"/>
                <a:cs typeface="Consolas"/>
                <a:sym typeface="Consolas"/>
              </a:rPr>
              <a:t>fixed</a:t>
            </a:r>
            <a:r>
              <a:rPr lang="en-US" dirty="0"/>
              <a:t>: il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l'area</a:t>
            </a:r>
            <a:r>
              <a:rPr lang="en-US" dirty="0"/>
              <a:t> di </a:t>
            </a: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(viewport) del browser</a:t>
            </a:r>
          </a:p>
          <a:p>
            <a:pPr>
              <a:buChar char="-"/>
            </a:pPr>
            <a:r>
              <a:rPr lang="en-US" b="1" dirty="0">
                <a:latin typeface="Consolas"/>
                <a:ea typeface="Consolas"/>
                <a:cs typeface="Consolas"/>
                <a:sym typeface="Consolas"/>
              </a:rPr>
              <a:t>absolute</a:t>
            </a:r>
            <a:r>
              <a:rPr lang="en-US" dirty="0"/>
              <a:t>: il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l'elemento</a:t>
            </a:r>
            <a:r>
              <a:rPr lang="en-US" dirty="0"/>
              <a:t> </a:t>
            </a:r>
            <a:r>
              <a:rPr lang="en-US" dirty="0" err="1"/>
              <a:t>genitore</a:t>
            </a:r>
            <a:endParaRPr lang="en-US" dirty="0"/>
          </a:p>
          <a:p>
            <a:pPr>
              <a:buChar char="-"/>
            </a:pPr>
            <a:r>
              <a:rPr lang="en-US" b="1" dirty="0">
                <a:latin typeface="Consolas"/>
                <a:ea typeface="Consolas"/>
                <a:cs typeface="Consolas"/>
                <a:sym typeface="Consolas"/>
              </a:rPr>
              <a:t>relative</a:t>
            </a:r>
            <a:r>
              <a:rPr lang="en-US" dirty="0"/>
              <a:t>: il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posizione</a:t>
            </a:r>
            <a:r>
              <a:rPr lang="en-US" dirty="0"/>
              <a:t> </a:t>
            </a:r>
            <a:r>
              <a:rPr lang="en-US" dirty="0" err="1"/>
              <a:t>statica</a:t>
            </a:r>
            <a:r>
              <a:rPr lang="en-US" dirty="0"/>
              <a:t> </a:t>
            </a:r>
            <a:r>
              <a:rPr lang="en-US" dirty="0" err="1"/>
              <a:t>dell'elemento</a:t>
            </a:r>
            <a:r>
              <a:rPr lang="en-US" dirty="0"/>
              <a:t> (dove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troverebbe</a:t>
            </a:r>
            <a:r>
              <a:rPr lang="en-US" dirty="0"/>
              <a:t> </a:t>
            </a:r>
            <a:r>
              <a:rPr lang="en-US" dirty="0" err="1"/>
              <a:t>naturalmente</a:t>
            </a:r>
            <a:r>
              <a:rPr lang="en-US" dirty="0"/>
              <a:t> senza offset)</a:t>
            </a:r>
          </a:p>
          <a:p>
            <a:pPr marL="0" indent="0">
              <a:buNone/>
            </a:pPr>
            <a:endParaRPr lang="en-US" b="1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position: static 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800" dirty="0"/>
              <a:t>(non </a:t>
            </a:r>
            <a:r>
              <a:rPr lang="en" sz="1800" dirty="0" err="1"/>
              <a:t>succede</a:t>
            </a:r>
            <a:r>
              <a:rPr lang="en" sz="1800" dirty="0"/>
              <a:t> </a:t>
            </a:r>
            <a:r>
              <a:rPr lang="en" sz="1800" dirty="0" err="1"/>
              <a:t>nulla</a:t>
            </a:r>
            <a:r>
              <a:rPr lang="en" sz="1800" dirty="0"/>
              <a:t>!)</a:t>
            </a:r>
            <a:endParaRPr sz="1800"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2306699" y="1560243"/>
            <a:ext cx="9176740" cy="1409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il </a:t>
            </a:r>
            <a:r>
              <a:rPr lang="en" dirty="0" err="1"/>
              <a:t>valore</a:t>
            </a:r>
            <a:r>
              <a:rPr lang="en" dirty="0"/>
              <a:t> di default: la </a:t>
            </a:r>
            <a:r>
              <a:rPr lang="en" dirty="0" err="1"/>
              <a:t>posizione</a:t>
            </a:r>
            <a:r>
              <a:rPr lang="en" dirty="0"/>
              <a:t> "</a:t>
            </a:r>
            <a:r>
              <a:rPr lang="en" dirty="0" err="1"/>
              <a:t>naturale</a:t>
            </a:r>
            <a:r>
              <a:rPr lang="en" dirty="0"/>
              <a:t>" </a:t>
            </a:r>
            <a:r>
              <a:rPr lang="en" dirty="0" err="1"/>
              <a:t>dell'elemento</a:t>
            </a:r>
            <a:endParaRPr lang="en" dirty="0"/>
          </a:p>
          <a:p>
            <a:pPr>
              <a:buChar char="-"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buChar char="-"/>
            </a:pPr>
            <a:r>
              <a:rPr lang="en" dirty="0" err="1"/>
              <a:t>Definire</a:t>
            </a:r>
            <a:r>
              <a:rPr lang="en" dirty="0"/>
              <a:t> lo </a:t>
            </a:r>
            <a:r>
              <a:rPr lang="en" dirty="0" err="1"/>
              <a:t>scostamento</a:t>
            </a:r>
            <a:r>
              <a:rPr lang="en" dirty="0"/>
              <a:t> con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top</a:t>
            </a:r>
            <a:r>
              <a:rPr lang="en" dirty="0"/>
              <a:t> /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lang="en" dirty="0"/>
              <a:t> /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bottom</a:t>
            </a:r>
            <a:r>
              <a:rPr lang="en" dirty="0"/>
              <a:t> /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right</a:t>
            </a:r>
            <a:r>
              <a:rPr lang="en" dirty="0"/>
              <a:t> senza </a:t>
            </a:r>
            <a:r>
              <a:rPr lang="en" dirty="0" err="1"/>
              <a:t>impostare</a:t>
            </a:r>
            <a:r>
              <a:rPr lang="en" dirty="0"/>
              <a:t> la </a:t>
            </a:r>
            <a:r>
              <a:rPr lang="en" dirty="0" err="1"/>
              <a:t>proprietà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position</a:t>
            </a:r>
            <a:r>
              <a:rPr lang="en" dirty="0"/>
              <a:t> ad un </a:t>
            </a:r>
            <a:r>
              <a:rPr lang="en" dirty="0" err="1"/>
              <a:t>valore</a:t>
            </a:r>
            <a:r>
              <a:rPr lang="en" dirty="0"/>
              <a:t> </a:t>
            </a:r>
            <a:r>
              <a:rPr lang="en" dirty="0" err="1"/>
              <a:t>diverso</a:t>
            </a:r>
            <a:r>
              <a:rPr lang="en" dirty="0"/>
              <a:t> da static non serve a </a:t>
            </a:r>
            <a:r>
              <a:rPr lang="en" dirty="0" err="1"/>
              <a:t>nulla</a:t>
            </a:r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position: fixed</a:t>
            </a:r>
            <a:endParaRPr sz="1800"/>
          </a:p>
        </p:txBody>
      </p:sp>
      <p:sp>
        <p:nvSpPr>
          <p:cNvPr id="133" name="Google Shape;133;p24"/>
          <p:cNvSpPr txBox="1"/>
          <p:nvPr/>
        </p:nvSpPr>
        <p:spPr>
          <a:xfrm>
            <a:off x="2057400" y="1676400"/>
            <a:ext cx="26028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r>
              <a:rPr lang="en" sz="1866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 sz="1866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menubar</a:t>
            </a:r>
            <a:r>
              <a:rPr lang="en" sz="1866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" sz="1866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position: fixed;</a:t>
            </a:r>
            <a:endParaRPr sz="1866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866" dirty="0">
                <a:latin typeface="Consolas"/>
                <a:ea typeface="Consolas"/>
                <a:cs typeface="Consolas"/>
                <a:sym typeface="Consolas"/>
              </a:rPr>
              <a:t>  top: 50px;</a:t>
            </a:r>
            <a:endParaRPr sz="1866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866" dirty="0">
                <a:latin typeface="Consolas"/>
                <a:ea typeface="Consolas"/>
                <a:cs typeface="Consolas"/>
                <a:sym typeface="Consolas"/>
              </a:rPr>
              <a:t>  right: 100px;</a:t>
            </a:r>
            <a:br>
              <a:rPr lang="en" sz="1866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66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600" y="1809750"/>
            <a:ext cx="5156200" cy="31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4"/>
          <p:cNvCxnSpPr/>
          <p:nvPr/>
        </p:nvCxnSpPr>
        <p:spPr>
          <a:xfrm rot="10800000">
            <a:off x="9877150" y="3100600"/>
            <a:ext cx="570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24"/>
          <p:cNvSpPr txBox="1"/>
          <p:nvPr/>
        </p:nvSpPr>
        <p:spPr>
          <a:xfrm>
            <a:off x="9840250" y="3235650"/>
            <a:ext cx="644100" cy="19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latin typeface="Calibri Light" panose="020F0302020204030204" pitchFamily="34" charset="0"/>
              </a:rPr>
              <a:t>100px</a:t>
            </a:r>
            <a:endParaRPr sz="1200" dirty="0">
              <a:latin typeface="Calibri Light" panose="020F0302020204030204" pitchFamily="34" charset="0"/>
            </a:endParaRPr>
          </a:p>
        </p:txBody>
      </p:sp>
      <p:cxnSp>
        <p:nvCxnSpPr>
          <p:cNvPr id="137" name="Google Shape;137;p24"/>
          <p:cNvCxnSpPr/>
          <p:nvPr/>
        </p:nvCxnSpPr>
        <p:spPr>
          <a:xfrm>
            <a:off x="8962650" y="2209050"/>
            <a:ext cx="0" cy="22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4"/>
          <p:cNvSpPr txBox="1"/>
          <p:nvPr/>
        </p:nvSpPr>
        <p:spPr>
          <a:xfrm>
            <a:off x="8288886" y="2178713"/>
            <a:ext cx="556800" cy="19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latin typeface="Calibri Light" panose="020F0302020204030204" pitchFamily="34" charset="0"/>
              </a:rPr>
              <a:t>50px</a:t>
            </a:r>
            <a:endParaRPr sz="1200" dirty="0">
              <a:latin typeface="Calibri Light" panose="020F0302020204030204" pitchFamily="34" charset="0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843148" y="3352800"/>
            <a:ext cx="4191427" cy="266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457200" indent="-355600">
              <a:spcBef>
                <a:spcPts val="1000"/>
              </a:spcBef>
              <a:buSzPts val="2000"/>
              <a:buFont typeface="Calibri"/>
              <a:buChar char="-"/>
            </a:pPr>
            <a:r>
              <a:rPr lang="it-IT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 </a:t>
            </a:r>
            <a:r>
              <a:rPr lang="it-IT" sz="20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position: </a:t>
            </a:r>
            <a:r>
              <a:rPr lang="it-IT" sz="2000" dirty="0" err="1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fixed</a:t>
            </a:r>
            <a:r>
              <a:rPr lang="it-IT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l'offset è relativo all'area di visualizzazione del browser (</a:t>
            </a:r>
            <a:r>
              <a:rPr lang="it-IT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viewport</a:t>
            </a:r>
            <a:r>
              <a:rPr lang="it-IT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</a:t>
            </a:r>
          </a:p>
          <a:p>
            <a:pPr marL="457200" indent="-355600">
              <a:spcBef>
                <a:spcPts val="1000"/>
              </a:spcBef>
              <a:buSzPts val="2000"/>
              <a:buFont typeface="Calibri"/>
              <a:buChar char="-"/>
            </a:pPr>
            <a:r>
              <a:rPr lang="it-IT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L'elemento non si muove quando la pagina viene scrollata</a:t>
            </a:r>
          </a:p>
          <a:p>
            <a:pPr marL="457200" indent="-355600">
              <a:spcBef>
                <a:spcPts val="1000"/>
              </a:spcBef>
              <a:buSzPts val="2000"/>
              <a:buFont typeface="Calibri"/>
              <a:buChar char="-"/>
            </a:pPr>
            <a:r>
              <a:rPr lang="it-IT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L'elemento è rimosso dal flusso normale</a:t>
            </a:r>
            <a:endParaRPr lang="it-IT"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selector, selector (</a:t>
            </a:r>
            <a:r>
              <a:rPr lang="en" dirty="0" err="1"/>
              <a:t>virgola</a:t>
            </a:r>
            <a:r>
              <a:rPr lang="en" dirty="0"/>
              <a:t>)</a:t>
            </a:r>
            <a:endParaRPr i="1" dirty="0"/>
          </a:p>
        </p:txBody>
      </p:sp>
      <p:graphicFrame>
        <p:nvGraphicFramePr>
          <p:cNvPr id="336" name="Google Shape;336;p47"/>
          <p:cNvGraphicFramePr/>
          <p:nvPr>
            <p:extLst>
              <p:ext uri="{D42A27DB-BD31-4B8C-83A1-F6EECF244321}">
                <p14:modId xmlns:p14="http://schemas.microsoft.com/office/powerpoint/2010/main" val="412603029"/>
              </p:ext>
            </p:extLst>
          </p:nvPr>
        </p:nvGraphicFramePr>
        <p:xfrm>
          <a:off x="1899101" y="1576313"/>
          <a:ext cx="8512675" cy="1059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Sintassi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Esempio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Descrizione</a:t>
                      </a:r>
                      <a:endParaRPr sz="2000" b="0" i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selector</a:t>
                      </a:r>
                      <a:r>
                        <a:rPr lang="en" sz="2000" b="1" i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selector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h2, div</a:t>
                      </a:r>
                      <a:endParaRPr sz="20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1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&lt;h2&gt;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e </a:t>
                      </a:r>
                      <a:r>
                        <a:rPr lang="en" sz="2000" b="1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&lt;div&gt;</a:t>
                      </a:r>
                      <a:endParaRPr sz="2000" b="1" dirty="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750" y="2788263"/>
            <a:ext cx="7128490" cy="3917338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position: fixed</a:t>
            </a:r>
            <a:endParaRPr sz="1800"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651" y="2226554"/>
            <a:ext cx="2608625" cy="28370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451" y="1745377"/>
            <a:ext cx="4701525" cy="46453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2217650" y="5145846"/>
            <a:ext cx="1474800" cy="684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000" dirty="0"/>
              <a:t>(</a:t>
            </a:r>
            <a:r>
              <a:rPr lang="it-IT" sz="2000" u="sng" dirty="0">
                <a:solidFill>
                  <a:schemeClr val="hlink"/>
                </a:solidFill>
                <a:hlinkClick r:id="rId5"/>
              </a:rPr>
              <a:t>JsBin</a:t>
            </a:r>
            <a:r>
              <a:rPr lang="en" sz="2000" dirty="0"/>
              <a:t>)</a:t>
            </a:r>
            <a:endParaRPr sz="20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position: absolute </a:t>
            </a:r>
            <a:endParaRPr sz="1800"/>
          </a:p>
        </p:txBody>
      </p:sp>
      <p:sp>
        <p:nvSpPr>
          <p:cNvPr id="154" name="Google Shape;154;p26"/>
          <p:cNvSpPr txBox="1"/>
          <p:nvPr/>
        </p:nvSpPr>
        <p:spPr>
          <a:xfrm>
            <a:off x="1953800" y="1687025"/>
            <a:ext cx="31263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#menubar { </a:t>
            </a:r>
            <a:b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position: absolute; </a:t>
            </a:r>
            <a:b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left: 400px; </a:t>
            </a:r>
            <a:b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top: 50px; </a:t>
            </a:r>
            <a:b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66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771896" y="3352800"/>
            <a:ext cx="4262679" cy="20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457200" indent="-355600">
              <a:spcBef>
                <a:spcPts val="1000"/>
              </a:spcBef>
              <a:buSzPts val="2000"/>
              <a:buFont typeface="Calibri"/>
              <a:buChar char="-"/>
            </a:pPr>
            <a:r>
              <a:rPr lang="it-IT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on </a:t>
            </a:r>
            <a:r>
              <a:rPr lang="en" sz="20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position: absolute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l'offset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relativo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all'elemento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genitore</a:t>
            </a:r>
            <a:endParaRPr lang="en"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800" y="1701800"/>
            <a:ext cx="5156200" cy="422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6"/>
          <p:cNvCxnSpPr/>
          <p:nvPr/>
        </p:nvCxnSpPr>
        <p:spPr>
          <a:xfrm>
            <a:off x="5152625" y="3081275"/>
            <a:ext cx="2582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26"/>
          <p:cNvCxnSpPr/>
          <p:nvPr/>
        </p:nvCxnSpPr>
        <p:spPr>
          <a:xfrm>
            <a:off x="8200650" y="2056650"/>
            <a:ext cx="0" cy="22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26"/>
          <p:cNvSpPr txBox="1"/>
          <p:nvPr/>
        </p:nvSpPr>
        <p:spPr>
          <a:xfrm>
            <a:off x="6629925" y="3180900"/>
            <a:ext cx="644100" cy="19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latin typeface="Calibri Light" panose="020F0302020204030204" pitchFamily="34" charset="0"/>
              </a:rPr>
              <a:t>400px</a:t>
            </a:r>
            <a:endParaRPr sz="1200" dirty="0">
              <a:latin typeface="Calibri Light" panose="020F0302020204030204" pitchFamily="34" charset="0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7526886" y="2102513"/>
            <a:ext cx="556800" cy="19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latin typeface="Calibri Light" panose="020F0302020204030204" pitchFamily="34" charset="0"/>
              </a:rPr>
              <a:t>50px</a:t>
            </a:r>
            <a:endParaRPr sz="1200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position: absolute </a:t>
            </a:r>
            <a:endParaRPr sz="180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350" y="1575325"/>
            <a:ext cx="2689100" cy="4640676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851" y="2251360"/>
            <a:ext cx="5801749" cy="267319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position: relative </a:t>
            </a:r>
            <a:endParaRPr sz="1800"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2306700" y="1331643"/>
            <a:ext cx="7578600" cy="1409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" sz="2000" dirty="0">
                <a:solidFill>
                  <a:schemeClr val="dk1"/>
                </a:solidFill>
              </a:rPr>
              <a:t>Con 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position: relative;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l'offset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è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definito</a:t>
            </a:r>
            <a:r>
              <a:rPr lang="en" sz="2000" dirty="0">
                <a:solidFill>
                  <a:schemeClr val="dk1"/>
                </a:solidFill>
              </a:rPr>
              <a:t> rispetto a </a:t>
            </a:r>
            <a:r>
              <a:rPr lang="en" sz="2000" dirty="0" err="1">
                <a:solidFill>
                  <a:schemeClr val="dk1"/>
                </a:solidFill>
              </a:rPr>
              <a:t>quella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che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sarebbe</a:t>
            </a:r>
            <a:r>
              <a:rPr lang="en" sz="2000" dirty="0">
                <a:solidFill>
                  <a:schemeClr val="dk1"/>
                </a:solidFill>
              </a:rPr>
              <a:t> la </a:t>
            </a:r>
            <a:r>
              <a:rPr lang="en" sz="2000" dirty="0" err="1">
                <a:solidFill>
                  <a:schemeClr val="dk1"/>
                </a:solidFill>
              </a:rPr>
              <a:t>posizione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naturale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occupata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dirty="0" err="1">
                <a:solidFill>
                  <a:schemeClr val="dk1"/>
                </a:solidFill>
              </a:rPr>
              <a:t>dall'elemento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t="50869"/>
          <a:stretch/>
        </p:blipFill>
        <p:spPr>
          <a:xfrm>
            <a:off x="4029897" y="2961726"/>
            <a:ext cx="2716200" cy="2343624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4096" y="2961726"/>
            <a:ext cx="4329400" cy="348900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Relative absolute positioning</a:t>
            </a:r>
            <a:endParaRPr sz="18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1981200" y="1752600"/>
            <a:ext cx="29157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#area2 { </a:t>
            </a:r>
            <a:b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position: relative; </a:t>
            </a:r>
            <a:b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66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200" y="1193775"/>
            <a:ext cx="5156200" cy="422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30"/>
          <p:cNvCxnSpPr/>
          <p:nvPr/>
        </p:nvCxnSpPr>
        <p:spPr>
          <a:xfrm rot="10800000" flipH="1">
            <a:off x="5533625" y="3374375"/>
            <a:ext cx="2065500" cy="11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p30"/>
          <p:cNvCxnSpPr/>
          <p:nvPr/>
        </p:nvCxnSpPr>
        <p:spPr>
          <a:xfrm>
            <a:off x="8581650" y="2361450"/>
            <a:ext cx="0" cy="22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30"/>
          <p:cNvSpPr txBox="1"/>
          <p:nvPr/>
        </p:nvSpPr>
        <p:spPr>
          <a:xfrm>
            <a:off x="7010925" y="3485700"/>
            <a:ext cx="644100" cy="19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latin typeface="Calibri Light" panose="020F0302020204030204" pitchFamily="34" charset="0"/>
              </a:rPr>
              <a:t>400px</a:t>
            </a:r>
            <a:endParaRPr sz="1200" dirty="0">
              <a:latin typeface="Calibri Light" panose="020F0302020204030204" pitchFamily="34" charset="0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7907886" y="2407313"/>
            <a:ext cx="556800" cy="19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latin typeface="Calibri Light" panose="020F0302020204030204" pitchFamily="34" charset="0"/>
              </a:rPr>
              <a:t>50px</a:t>
            </a:r>
            <a:endParaRPr sz="1200" dirty="0">
              <a:latin typeface="Calibri Light" panose="020F0302020204030204" pitchFamily="34" charset="0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1964525" y="2924600"/>
            <a:ext cx="31263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#menubar { </a:t>
            </a:r>
            <a:b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position: absolute; </a:t>
            </a:r>
            <a:b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left: 400px; </a:t>
            </a:r>
            <a:b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top: 50px; </a:t>
            </a:r>
            <a:b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6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66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2306700" y="5578675"/>
            <a:ext cx="75786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Gli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offsets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sono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relativi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al primo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genitore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che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ha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position: relative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. In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questo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caso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#area2</a:t>
            </a:r>
            <a:endParaRPr sz="24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7FB67E-722C-FA49-B792-0170F6FE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Risorse utili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72614B-9D65-E944-A1B3-EEE29B363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https://leannezhang.medium.com/difference-between-css-position-absolute-versus-relative-35f064384c6#:~:text=position%3A%20relative%20places%20an%20element,changing%20the%20layout%20around%20it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74651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it-IT"/>
              <a:t>Altre proprietà CSS utili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ea typeface="Consolas"/>
                <a:cs typeface="Consolas"/>
                <a:sym typeface="Consolas"/>
              </a:rPr>
              <a:t>La </a:t>
            </a:r>
            <a:r>
              <a:rPr lang="en" dirty="0" err="1">
                <a:ea typeface="Consolas"/>
                <a:cs typeface="Consolas"/>
                <a:sym typeface="Consolas"/>
              </a:rPr>
              <a:t>funzione</a:t>
            </a:r>
            <a:r>
              <a:rPr lang="en" dirty="0"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calc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2306700" y="1560240"/>
            <a:ext cx="75786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L</a:t>
            </a:r>
            <a:r>
              <a:rPr lang="it-IT" dirty="0"/>
              <a:t>a</a:t>
            </a:r>
            <a:r>
              <a:rPr lang="en" dirty="0"/>
              <a:t> </a:t>
            </a:r>
            <a:r>
              <a:rPr lang="en" dirty="0" err="1"/>
              <a:t>funziona</a:t>
            </a:r>
            <a:r>
              <a:rPr lang="en" dirty="0"/>
              <a:t> CSS </a:t>
            </a:r>
            <a:r>
              <a:rPr lang="en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calc</a:t>
            </a:r>
            <a:r>
              <a:rPr lang="en" dirty="0"/>
              <a:t> </a:t>
            </a:r>
            <a:r>
              <a:rPr lang="en" dirty="0" err="1"/>
              <a:t>permette</a:t>
            </a:r>
            <a:r>
              <a:rPr lang="en" dirty="0"/>
              <a:t> di </a:t>
            </a:r>
            <a:r>
              <a:rPr lang="en" dirty="0" err="1"/>
              <a:t>definire</a:t>
            </a:r>
            <a:r>
              <a:rPr lang="en" dirty="0"/>
              <a:t> </a:t>
            </a:r>
            <a:r>
              <a:rPr lang="en" dirty="0" err="1"/>
              <a:t>valori</a:t>
            </a:r>
            <a:r>
              <a:rPr lang="en" dirty="0"/>
              <a:t> numeri con </a:t>
            </a:r>
            <a:r>
              <a:rPr lang="en" dirty="0" err="1"/>
              <a:t>espressioni</a:t>
            </a:r>
            <a:r>
              <a:rPr lang="en" dirty="0"/>
              <a:t>.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 err="1"/>
              <a:t>Esempi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width: calc(50% - 10px);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width: calc(100% / 6);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3000" dirty="0"/>
          </a:p>
          <a:p>
            <a:pPr marL="0" indent="0">
              <a:buNone/>
            </a:pPr>
            <a:r>
              <a:rPr lang="en" sz="3000" dirty="0"/>
              <a:t>(</a:t>
            </a:r>
            <a:r>
              <a:rPr lang="en" sz="3000" u="sng" dirty="0">
                <a:solidFill>
                  <a:schemeClr val="hlink"/>
                </a:solidFill>
                <a:hlinkClick r:id="rId3"/>
              </a:rPr>
              <a:t>MDN details of calc</a:t>
            </a:r>
            <a:r>
              <a:rPr lang="en" sz="3000" dirty="0"/>
              <a:t>)</a:t>
            </a:r>
            <a:endParaRPr sz="3000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Variabili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CSS</a:t>
            </a:r>
            <a:endParaRPr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2306699" y="1560240"/>
            <a:ext cx="8761103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en" b="1" dirty="0"/>
              <a:t>Le  </a:t>
            </a:r>
            <a:r>
              <a:rPr lang="en" b="1" dirty="0" err="1"/>
              <a:t>variabili</a:t>
            </a:r>
            <a:r>
              <a:rPr lang="en" b="1" dirty="0"/>
              <a:t> CSS</a:t>
            </a:r>
            <a:r>
              <a:rPr lang="en" dirty="0"/>
              <a:t> </a:t>
            </a:r>
            <a:r>
              <a:rPr lang="en" dirty="0" err="1"/>
              <a:t>consentono</a:t>
            </a:r>
            <a:r>
              <a:rPr lang="en" dirty="0"/>
              <a:t> di </a:t>
            </a:r>
            <a:r>
              <a:rPr lang="en" dirty="0" err="1"/>
              <a:t>associare</a:t>
            </a:r>
            <a:r>
              <a:rPr lang="en" dirty="0"/>
              <a:t> un </a:t>
            </a:r>
            <a:r>
              <a:rPr lang="en" dirty="0" err="1"/>
              <a:t>valore</a:t>
            </a:r>
            <a:r>
              <a:rPr lang="en" dirty="0"/>
              <a:t> ad un </a:t>
            </a:r>
            <a:r>
              <a:rPr lang="en" dirty="0" err="1"/>
              <a:t>identificatore</a:t>
            </a:r>
            <a:r>
              <a:rPr lang="en" dirty="0"/>
              <a:t> (</a:t>
            </a:r>
            <a:r>
              <a:rPr lang="en" dirty="0" err="1"/>
              <a:t>è</a:t>
            </a:r>
            <a:r>
              <a:rPr lang="en" dirty="0"/>
              <a:t> una </a:t>
            </a:r>
            <a:r>
              <a:rPr lang="en" dirty="0" err="1"/>
              <a:t>caratteristica</a:t>
            </a:r>
            <a:r>
              <a:rPr lang="en" dirty="0"/>
              <a:t> </a:t>
            </a:r>
            <a:r>
              <a:rPr lang="en" dirty="0" err="1"/>
              <a:t>recente</a:t>
            </a:r>
            <a:r>
              <a:rPr lang="en" dirty="0"/>
              <a:t>, </a:t>
            </a:r>
            <a:r>
              <a:rPr lang="en" dirty="0" err="1"/>
              <a:t>verificare</a:t>
            </a:r>
            <a:r>
              <a:rPr lang="en" dirty="0"/>
              <a:t> </a:t>
            </a:r>
            <a:r>
              <a:rPr lang="en" dirty="0" err="1"/>
              <a:t>su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caniuse</a:t>
            </a:r>
            <a:r>
              <a:rPr lang="en" dirty="0"/>
              <a:t>)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 err="1"/>
              <a:t>Esempio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sz="2500" dirty="0">
                <a:latin typeface="Consolas"/>
                <a:cs typeface="Consolas"/>
                <a:sym typeface="Consolas"/>
              </a:rPr>
              <a:t>:root {</a:t>
            </a:r>
            <a:br>
              <a:rPr lang="en" sz="2500" dirty="0">
                <a:latin typeface="Consolas"/>
                <a:cs typeface="Consolas"/>
                <a:sym typeface="Consolas"/>
              </a:rPr>
            </a:br>
            <a:r>
              <a:rPr lang="en" sz="2500" dirty="0">
                <a:latin typeface="Consolas"/>
                <a:cs typeface="Consolas"/>
                <a:sym typeface="Consolas"/>
              </a:rPr>
              <a:t>   --primary-color: </a:t>
            </a:r>
            <a:r>
              <a:rPr lang="en" sz="2500" dirty="0" err="1">
                <a:latin typeface="Consolas"/>
                <a:cs typeface="Consolas"/>
                <a:sym typeface="Consolas"/>
              </a:rPr>
              <a:t>hotpink</a:t>
            </a:r>
            <a:r>
              <a:rPr lang="en" sz="2500" dirty="0">
                <a:latin typeface="Consolas"/>
                <a:cs typeface="Consolas"/>
                <a:sym typeface="Consolas"/>
              </a:rPr>
              <a:t>;  </a:t>
            </a:r>
            <a:endParaRPr sz="2500" dirty="0">
              <a:latin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500" dirty="0">
                <a:latin typeface="Consolas"/>
                <a:cs typeface="Consolas"/>
                <a:sym typeface="Consolas"/>
              </a:rPr>
              <a:t>}</a:t>
            </a:r>
            <a:endParaRPr sz="2500" dirty="0">
              <a:latin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2500" dirty="0">
              <a:latin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500" dirty="0">
                <a:latin typeface="Consolas"/>
                <a:cs typeface="Consolas"/>
                <a:sym typeface="Consolas"/>
              </a:rPr>
              <a:t>h1 {</a:t>
            </a:r>
            <a:endParaRPr sz="2500" dirty="0">
              <a:latin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500" dirty="0">
                <a:latin typeface="Consolas"/>
                <a:cs typeface="Consolas"/>
                <a:sym typeface="Consolas"/>
              </a:rPr>
              <a:t>  background-color: var(--primary-color);</a:t>
            </a:r>
            <a:endParaRPr sz="2500" dirty="0">
              <a:latin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500" dirty="0">
                <a:latin typeface="Consolas"/>
                <a:cs typeface="Consolas"/>
                <a:sym typeface="Consolas"/>
              </a:rPr>
              <a:t>}</a:t>
            </a:r>
            <a:endParaRPr sz="2500" dirty="0">
              <a:latin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lang="it-IT" sz="2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500" dirty="0">
                <a:latin typeface="Consolas"/>
                <a:cs typeface="Consolas"/>
                <a:sym typeface="Consolas"/>
              </a:rPr>
              <a:t>.</a:t>
            </a:r>
            <a:r>
              <a:rPr lang="it-IT" sz="2500" dirty="0" err="1">
                <a:latin typeface="Consolas"/>
                <a:cs typeface="Consolas"/>
                <a:sym typeface="Consolas"/>
              </a:rPr>
              <a:t>colored</a:t>
            </a:r>
            <a:r>
              <a:rPr lang="it-IT" sz="2500" dirty="0">
                <a:latin typeface="Consolas"/>
                <a:cs typeface="Consolas"/>
                <a:sym typeface="Consolas"/>
              </a:rPr>
              <a:t> {</a:t>
            </a:r>
          </a:p>
          <a:p>
            <a:pPr marL="0" indent="0">
              <a:buNone/>
            </a:pPr>
            <a:r>
              <a:rPr lang="it-IT" sz="2500" dirty="0">
                <a:latin typeface="Consolas"/>
                <a:cs typeface="Consolas"/>
                <a:sym typeface="Consolas"/>
              </a:rPr>
              <a:t>  color: </a:t>
            </a:r>
            <a:r>
              <a:rPr lang="it-IT" sz="2500" dirty="0" err="1">
                <a:latin typeface="Consolas"/>
                <a:cs typeface="Consolas"/>
                <a:sym typeface="Consolas"/>
              </a:rPr>
              <a:t>var</a:t>
            </a:r>
            <a:r>
              <a:rPr lang="it-IT" sz="2500" dirty="0">
                <a:latin typeface="Consolas"/>
                <a:cs typeface="Consolas"/>
                <a:sym typeface="Consolas"/>
              </a:rPr>
              <a:t>(--</a:t>
            </a:r>
            <a:r>
              <a:rPr lang="it-IT" sz="2500" dirty="0" err="1">
                <a:latin typeface="Consolas"/>
                <a:cs typeface="Consolas"/>
                <a:sym typeface="Consolas"/>
              </a:rPr>
              <a:t>primary</a:t>
            </a:r>
            <a:r>
              <a:rPr lang="it-IT" sz="2500" dirty="0">
                <a:latin typeface="Consolas"/>
                <a:cs typeface="Consolas"/>
                <a:sym typeface="Consolas"/>
              </a:rPr>
              <a:t>-color);</a:t>
            </a:r>
          </a:p>
          <a:p>
            <a:pPr marL="0" indent="0">
              <a:buNone/>
            </a:pPr>
            <a:r>
              <a:rPr lang="it-IT" sz="2500" dirty="0">
                <a:latin typeface="Consolas"/>
                <a:cs typeface="Consolas"/>
                <a:sym typeface="Consolas"/>
              </a:rPr>
              <a:t>}</a:t>
            </a:r>
          </a:p>
          <a:p>
            <a:pPr marL="0" indent="0">
              <a:buNone/>
            </a:pPr>
            <a:endParaRPr lang="it-IT" sz="3000" dirty="0"/>
          </a:p>
          <a:p>
            <a:pPr marL="0" indent="0">
              <a:buNone/>
            </a:pPr>
            <a:endParaRPr sz="3000" dirty="0"/>
          </a:p>
          <a:p>
            <a:pPr marL="0" indent="0">
              <a:buNone/>
            </a:pPr>
            <a:r>
              <a:rPr lang="en" sz="3000" dirty="0"/>
              <a:t>(</a:t>
            </a:r>
            <a:r>
              <a:rPr lang="en" sz="3000" u="sng" dirty="0">
                <a:solidFill>
                  <a:schemeClr val="hlink"/>
                </a:solidFill>
                <a:hlinkClick r:id="rId4"/>
              </a:rPr>
              <a:t>MDN details of CSS variables</a:t>
            </a:r>
            <a:r>
              <a:rPr lang="en" sz="3000" dirty="0"/>
              <a:t>)</a:t>
            </a:r>
            <a:endParaRPr sz="30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754FBF-9BDB-B647-B7ED-F3B91B152DC9}"/>
              </a:ext>
            </a:extLst>
          </p:cNvPr>
          <p:cNvSpPr txBox="1"/>
          <p:nvPr/>
        </p:nvSpPr>
        <p:spPr>
          <a:xfrm>
            <a:off x="6947064" y="2588821"/>
            <a:ext cx="2599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  <a:latin typeface="Calibri Light" panose="020F0302020204030204" pitchFamily="34" charset="0"/>
              </a:rPr>
              <a:t>Definizione della variabile</a:t>
            </a:r>
            <a:br>
              <a:rPr lang="it-IT" dirty="0">
                <a:highlight>
                  <a:srgbClr val="FFFF00"/>
                </a:highlight>
                <a:latin typeface="Calibri Light" panose="020F0302020204030204" pitchFamily="34" charset="0"/>
              </a:rPr>
            </a:br>
            <a:r>
              <a:rPr lang="it-IT" dirty="0" err="1">
                <a:highlight>
                  <a:srgbClr val="FFFF00"/>
                </a:highlight>
                <a:latin typeface="Calibri Light" panose="020F0302020204030204" pitchFamily="34" charset="0"/>
              </a:rPr>
              <a:t>primary</a:t>
            </a:r>
            <a:r>
              <a:rPr lang="it-IT" dirty="0">
                <a:highlight>
                  <a:srgbClr val="FFFF00"/>
                </a:highlight>
                <a:latin typeface="Calibri Light" panose="020F0302020204030204" pitchFamily="34" charset="0"/>
              </a:rPr>
              <a:t>-color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49D5D6-F2E6-7847-AA46-60DF673E1949}"/>
              </a:ext>
            </a:extLst>
          </p:cNvPr>
          <p:cNvSpPr txBox="1"/>
          <p:nvPr/>
        </p:nvSpPr>
        <p:spPr>
          <a:xfrm>
            <a:off x="8714508" y="3514674"/>
            <a:ext cx="184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  <a:latin typeface="Calibri Light" panose="020F0302020204030204" pitchFamily="34" charset="0"/>
              </a:rPr>
              <a:t>uso della variabile</a:t>
            </a:r>
            <a:br>
              <a:rPr lang="it-IT" dirty="0">
                <a:highlight>
                  <a:srgbClr val="FFFF00"/>
                </a:highlight>
                <a:latin typeface="Calibri Light" panose="020F0302020204030204" pitchFamily="34" charset="0"/>
              </a:rPr>
            </a:br>
            <a:r>
              <a:rPr lang="it-IT" dirty="0" err="1">
                <a:highlight>
                  <a:srgbClr val="FFFF00"/>
                </a:highlight>
                <a:latin typeface="Calibri Light" panose="020F0302020204030204" pitchFamily="34" charset="0"/>
              </a:rPr>
              <a:t>primary</a:t>
            </a:r>
            <a:r>
              <a:rPr lang="it-IT" dirty="0">
                <a:highlight>
                  <a:srgbClr val="FFFF00"/>
                </a:highlight>
                <a:latin typeface="Calibri Light" panose="020F0302020204030204" pitchFamily="34" charset="0"/>
              </a:rPr>
              <a:t>-color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153CAF-CFBD-EC48-9CC0-C0A904022A9B}"/>
              </a:ext>
            </a:extLst>
          </p:cNvPr>
          <p:cNvSpPr txBox="1"/>
          <p:nvPr/>
        </p:nvSpPr>
        <p:spPr>
          <a:xfrm>
            <a:off x="7616082" y="4491891"/>
            <a:ext cx="184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  <a:latin typeface="Calibri Light" panose="020F0302020204030204" pitchFamily="34" charset="0"/>
              </a:rPr>
              <a:t>uso della variabile</a:t>
            </a:r>
            <a:br>
              <a:rPr lang="it-IT" dirty="0">
                <a:highlight>
                  <a:srgbClr val="FFFF00"/>
                </a:highlight>
                <a:latin typeface="Calibri Light" panose="020F0302020204030204" pitchFamily="34" charset="0"/>
              </a:rPr>
            </a:br>
            <a:r>
              <a:rPr lang="it-IT" dirty="0" err="1">
                <a:highlight>
                  <a:srgbClr val="FFFF00"/>
                </a:highlight>
                <a:latin typeface="Calibri Light" panose="020F0302020204030204" pitchFamily="34" charset="0"/>
              </a:rPr>
              <a:t>primary</a:t>
            </a:r>
            <a:r>
              <a:rPr lang="it-IT" dirty="0">
                <a:highlight>
                  <a:srgbClr val="FFFF00"/>
                </a:highlight>
                <a:latin typeface="Calibri Light" panose="020F0302020204030204" pitchFamily="34" charset="0"/>
              </a:rPr>
              <a:t>-color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Propriertà</a:t>
            </a:r>
            <a:r>
              <a:rPr lang="en" dirty="0"/>
              <a:t> per il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background</a:t>
            </a:r>
            <a:endParaRPr dirty="0"/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1"/>
          </p:nvPr>
        </p:nvSpPr>
        <p:spPr>
          <a:xfrm>
            <a:off x="2306700" y="1560240"/>
            <a:ext cx="75786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457200">
              <a:spcBef>
                <a:spcPts val="1000"/>
              </a:spcBef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background-image: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background.png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887" y="3279951"/>
            <a:ext cx="7818222" cy="28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it-IT" dirty="0"/>
              <a:t>Riassunto</a:t>
            </a:r>
            <a:endParaRPr dirty="0"/>
          </a:p>
          <a:p>
            <a:endParaRPr dirty="0"/>
          </a:p>
        </p:txBody>
      </p:sp>
      <p:graphicFrame>
        <p:nvGraphicFramePr>
          <p:cNvPr id="343" name="Google Shape;343;p48"/>
          <p:cNvGraphicFramePr/>
          <p:nvPr>
            <p:extLst>
              <p:ext uri="{D42A27DB-BD31-4B8C-83A1-F6EECF244321}">
                <p14:modId xmlns:p14="http://schemas.microsoft.com/office/powerpoint/2010/main" val="4224929945"/>
              </p:ext>
            </p:extLst>
          </p:nvPr>
        </p:nvGraphicFramePr>
        <p:xfrm>
          <a:off x="1188089" y="1612756"/>
          <a:ext cx="9815821" cy="51191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Esempio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Descrizione</a:t>
                      </a:r>
                      <a:endParaRPr lang="it-IT" sz="2000" b="0" i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noProof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Tutti gli elementi </a:t>
                      </a:r>
                      <a:r>
                        <a:rPr lang="it-IT" sz="2000" b="1" noProof="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it-IT" sz="2000" b="1" noProof="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it-IT" sz="2000" b="1" noProof="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lang="it-IT" sz="2000" b="0" i="0" noProof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noProof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.abc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Tutti gli elementi con classe </a:t>
                      </a:r>
                      <a:r>
                        <a:rPr lang="it-IT" sz="2000" b="1" noProof="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abc</a:t>
                      </a: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, cioè </a:t>
                      </a:r>
                      <a:r>
                        <a:rPr lang="it-IT" sz="2000" b="1" noProof="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class="abc"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noProof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#abc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L'elemento con id </a:t>
                      </a:r>
                      <a:r>
                        <a:rPr lang="it-IT" sz="2000" b="1" noProof="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abc</a:t>
                      </a: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, cioè </a:t>
                      </a:r>
                      <a:r>
                        <a:rPr lang="it-IT" sz="2000" b="1" noProof="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id="abc"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noProof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p.abc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 </a:t>
                      </a:r>
                      <a:r>
                        <a:rPr lang="it-IT" sz="2000" b="1" noProof="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it-IT" sz="2000" b="1" noProof="0" dirty="0" err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it-IT" sz="2000" b="1" noProof="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con </a:t>
                      </a: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classe </a:t>
                      </a:r>
                      <a:r>
                        <a:rPr lang="it-IT" sz="2000" b="1" noProof="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abc</a:t>
                      </a: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noProof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p#abc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 </a:t>
                      </a:r>
                      <a:r>
                        <a:rPr lang="it-IT" sz="2000" b="1" noProof="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it-IT" sz="2000" b="1" noProof="0" dirty="0" err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it-IT" sz="2000" b="1" noProof="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con id </a:t>
                      </a:r>
                      <a:r>
                        <a:rPr lang="it-IT" sz="2000" b="1" noProof="0" dirty="0" err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abc</a:t>
                      </a:r>
                      <a:r>
                        <a:rPr lang="it-IT" sz="2000" b="0" i="0" noProof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it-IT" sz="2000" b="1" noProof="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(nota che </a:t>
                      </a:r>
                      <a:r>
                        <a:rPr lang="it-IT" sz="2000" b="1" noProof="0" dirty="0" err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è ridondante!)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noProof="0" dirty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 strong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 </a:t>
                      </a:r>
                      <a:r>
                        <a:rPr lang="it-IT" sz="2000" b="1" noProof="0" dirty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&lt;strong&gt;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che sono discendenti di un elemento </a:t>
                      </a:r>
                      <a:r>
                        <a:rPr lang="it-IT" sz="2000" b="1" noProof="0" dirty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&lt;div&gt;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noProof="0" dirty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 &gt; strong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noProof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 </a:t>
                      </a:r>
                      <a:r>
                        <a:rPr lang="it-IT" sz="2000" b="1" noProof="0" dirty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&lt;strong&gt;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che sono figli di un elemento </a:t>
                      </a:r>
                      <a:r>
                        <a:rPr lang="it-IT" sz="2000" b="1" noProof="0" dirty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&lt;div&gt;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264407"/>
                  </a:ext>
                </a:extLst>
              </a:tr>
              <a:tr h="483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noProof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h2, div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Tutti gli </a:t>
                      </a:r>
                      <a:r>
                        <a:rPr lang="it-IT" sz="2000" b="0" i="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lementi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it-IT" sz="2000" b="1" noProof="0" dirty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&lt;h2&gt;</a:t>
                      </a:r>
                      <a:r>
                        <a:rPr lang="it-IT" sz="2000" b="0" i="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e </a:t>
                      </a:r>
                      <a:r>
                        <a:rPr lang="it-IT" sz="2000" b="1" noProof="0" dirty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it-IT" sz="2000" b="1" noProof="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it-IT" sz="2000" b="1" noProof="0" dirty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lang="it-IT" sz="2000" b="0" i="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Propriertà</a:t>
            </a:r>
            <a:r>
              <a:rPr lang="en" dirty="0"/>
              <a:t> per il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background</a:t>
            </a:r>
            <a:endParaRPr dirty="0"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2306700" y="1560240"/>
            <a:ext cx="75786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Altre proprietà per il background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background-size: cover;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background-size: contain;</a:t>
            </a: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background-repeat: no-repeat;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background-position: top;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Clr>
                <a:schemeClr val="dk1"/>
              </a:buClr>
              <a:buSzPts val="1100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background-position: center;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Proprietà</a:t>
            </a:r>
            <a:r>
              <a:rPr lang="en" dirty="0"/>
              <a:t> CSS </a:t>
            </a:r>
            <a:r>
              <a:rPr lang="en" dirty="0" err="1"/>
              <a:t>utili</a:t>
            </a:r>
            <a:r>
              <a:rPr lang="en" dirty="0"/>
              <a:t> sui font</a:t>
            </a:r>
            <a:endParaRPr dirty="0"/>
          </a:p>
        </p:txBody>
      </p:sp>
      <p:graphicFrame>
        <p:nvGraphicFramePr>
          <p:cNvPr id="82" name="Google Shape;82;p17"/>
          <p:cNvGraphicFramePr/>
          <p:nvPr>
            <p:extLst>
              <p:ext uri="{D42A27DB-BD31-4B8C-83A1-F6EECF244321}">
                <p14:modId xmlns:p14="http://schemas.microsoft.com/office/powerpoint/2010/main" val="3663113765"/>
              </p:ext>
            </p:extLst>
          </p:nvPr>
        </p:nvGraphicFramePr>
        <p:xfrm>
          <a:off x="2476500" y="1933825"/>
          <a:ext cx="7239000" cy="2819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Nome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Descrizione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font-family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Font face (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Font color (and always font color) (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font-size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Font size (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line-height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Line height (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text-align</a:t>
                      </a:r>
                      <a:endParaRPr b="0" i="0" dirty="0">
                        <a:latin typeface="Calibri Light" panose="020F03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Alignment of text (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Altre</a:t>
            </a:r>
            <a:r>
              <a:rPr lang="en" dirty="0"/>
              <a:t> </a:t>
            </a:r>
            <a:r>
              <a:rPr lang="en" dirty="0" err="1"/>
              <a:t>proprietà</a:t>
            </a:r>
            <a:r>
              <a:rPr lang="en" dirty="0"/>
              <a:t> CSS </a:t>
            </a:r>
            <a:r>
              <a:rPr lang="en" dirty="0" err="1"/>
              <a:t>utili</a:t>
            </a:r>
            <a:r>
              <a:rPr lang="en" dirty="0"/>
              <a:t> sui font</a:t>
            </a:r>
            <a:endParaRPr dirty="0"/>
          </a:p>
        </p:txBody>
      </p:sp>
      <p:graphicFrame>
        <p:nvGraphicFramePr>
          <p:cNvPr id="88" name="Google Shape;88;p18"/>
          <p:cNvGraphicFramePr/>
          <p:nvPr>
            <p:extLst>
              <p:ext uri="{D42A27DB-BD31-4B8C-83A1-F6EECF244321}">
                <p14:modId xmlns:p14="http://schemas.microsoft.com/office/powerpoint/2010/main" val="3313724287"/>
              </p:ext>
            </p:extLst>
          </p:nvPr>
        </p:nvGraphicFramePr>
        <p:xfrm>
          <a:off x="2476500" y="1933825"/>
          <a:ext cx="7239000" cy="4648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Nome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Descrizione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text-decoration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Can set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underline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,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line-through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(strikethrough) or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none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(e.g. to unset underline on hyperlinks) 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3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text-transform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Can change font case, i.e.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uppercase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,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lowercase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,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capitalize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,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none 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4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font-style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Can set to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italic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or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normal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(e.g. to unset italic on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2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em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 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5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font-weight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Can set to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bold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or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normal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(e.g. to unset bold on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h1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- </a:t>
                      </a: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h6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 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6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letter-spacing</a:t>
                      </a:r>
                      <a:endParaRPr sz="20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Controls the space between letters 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7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Web Fonts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2306700" y="1560241"/>
            <a:ext cx="7578600" cy="64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Vedi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Google Fonts</a:t>
            </a:r>
            <a:r>
              <a:rPr lang="en" dirty="0"/>
              <a:t>:</a:t>
            </a:r>
            <a:endParaRPr dirty="0"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963" y="2271667"/>
            <a:ext cx="7170074" cy="435245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Web Fonts</a:t>
            </a:r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625" y="2200741"/>
            <a:ext cx="4345206" cy="435246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2306700" y="2539153"/>
            <a:ext cx="3317100" cy="2356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r">
              <a:buNone/>
            </a:pPr>
            <a:endParaRPr dirty="0"/>
          </a:p>
          <a:p>
            <a:pPr marL="0" indent="0" algn="r">
              <a:buNone/>
            </a:pPr>
            <a:endParaRPr dirty="0"/>
          </a:p>
          <a:p>
            <a:pPr marL="0" indent="0" algn="r">
              <a:buNone/>
            </a:pPr>
            <a:r>
              <a:rPr lang="en" dirty="0"/>
              <a:t>Per </a:t>
            </a:r>
            <a:r>
              <a:rPr lang="en" dirty="0" err="1"/>
              <a:t>usarli</a:t>
            </a:r>
            <a:r>
              <a:rPr lang="en" dirty="0"/>
              <a:t>,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sufficiente</a:t>
            </a:r>
            <a:r>
              <a:rPr lang="en" dirty="0"/>
              <a:t> </a:t>
            </a:r>
            <a:r>
              <a:rPr lang="en" dirty="0" err="1"/>
              <a:t>aggiungere</a:t>
            </a:r>
            <a:r>
              <a:rPr lang="en" dirty="0"/>
              <a:t> </a:t>
            </a:r>
            <a:r>
              <a:rPr lang="en" dirty="0" err="1"/>
              <a:t>l'elemento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&lt;link&gt;</a:t>
            </a:r>
            <a:r>
              <a:rPr lang="en" dirty="0"/>
              <a:t> </a:t>
            </a:r>
            <a:r>
              <a:rPr lang="en" dirty="0" err="1"/>
              <a:t>nell'intestazione</a:t>
            </a:r>
            <a:r>
              <a:rPr lang="en" dirty="0"/>
              <a:t> html</a:t>
            </a:r>
            <a:endParaRPr dirty="0"/>
          </a:p>
        </p:txBody>
      </p:sp>
      <p:sp>
        <p:nvSpPr>
          <p:cNvPr id="6" name="Google Shape;247;p38">
            <a:extLst>
              <a:ext uri="{FF2B5EF4-FFF2-40B4-BE49-F238E27FC236}">
                <a16:creationId xmlns:a16="http://schemas.microsoft.com/office/drawing/2014/main" id="{6CBA0CE9-EA5C-9244-B7F2-9F24CD4731E6}"/>
              </a:ext>
            </a:extLst>
          </p:cNvPr>
          <p:cNvSpPr txBox="1">
            <a:spLocks/>
          </p:cNvSpPr>
          <p:nvPr/>
        </p:nvSpPr>
        <p:spPr>
          <a:xfrm>
            <a:off x="2459100" y="1712641"/>
            <a:ext cx="7578600" cy="64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Calibri"/>
              <a:buNone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Vedi </a:t>
            </a:r>
            <a:r>
              <a:rPr lang="it-IT" u="sng" dirty="0">
                <a:solidFill>
                  <a:schemeClr val="hlink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Google Fonts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/>
              <a:t>Mobile web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Responsive web design</a:t>
            </a:r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body" idx="1"/>
          </p:nvPr>
        </p:nvSpPr>
        <p:spPr>
          <a:xfrm>
            <a:off x="2306700" y="1560251"/>
            <a:ext cx="7578600" cy="4809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Vogliamo scrivere i nostri CSS affinché si vedano bene su schermi di dimensioni molto diverse tra loro:</a:t>
            </a:r>
          </a:p>
          <a:p>
            <a:pPr marL="0" indent="0">
              <a:buNone/>
            </a:pPr>
            <a:endParaRPr lang="it-IT" dirty="0"/>
          </a:p>
          <a:p>
            <a:pPr>
              <a:buChar char="-"/>
            </a:pPr>
            <a:r>
              <a:rPr lang="it-IT" dirty="0"/>
              <a:t>27" desktop monitor</a:t>
            </a:r>
          </a:p>
          <a:p>
            <a:pPr>
              <a:buChar char="-"/>
            </a:pPr>
            <a:r>
              <a:rPr lang="it-IT" dirty="0" err="1"/>
              <a:t>SmartTV</a:t>
            </a:r>
            <a:r>
              <a:rPr lang="it-IT" dirty="0"/>
              <a:t> 60''</a:t>
            </a:r>
          </a:p>
          <a:p>
            <a:pPr>
              <a:buChar char="-"/>
            </a:pPr>
            <a:r>
              <a:rPr lang="it-IT" dirty="0" err="1"/>
              <a:t>Android</a:t>
            </a:r>
            <a:r>
              <a:rPr lang="it-IT" dirty="0"/>
              <a:t> </a:t>
            </a:r>
            <a:r>
              <a:rPr lang="it-IT" dirty="0" err="1"/>
              <a:t>smartphone</a:t>
            </a:r>
            <a:endParaRPr lang="it-IT" dirty="0"/>
          </a:p>
          <a:p>
            <a:pPr>
              <a:buChar char="-"/>
            </a:pPr>
            <a:r>
              <a:rPr lang="it-IT" dirty="0" err="1"/>
              <a:t>iPhone</a:t>
            </a:r>
            <a:r>
              <a:rPr lang="it-IT" dirty="0"/>
              <a:t> X</a:t>
            </a:r>
          </a:p>
          <a:p>
            <a:pPr>
              <a:buChar char="-"/>
            </a:pPr>
            <a:r>
              <a:rPr lang="it-IT" dirty="0" err="1"/>
              <a:t>iPad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Se non facciamo nulla, anche i browser dei dispositivi mobili presentano la pagina considerando </a:t>
            </a:r>
            <a:r>
              <a:rPr lang="it-IT" b="1" dirty="0"/>
              <a:t>desktop screen </a:t>
            </a:r>
            <a:r>
              <a:rPr lang="it-IT" b="1" dirty="0" err="1"/>
              <a:t>width</a:t>
            </a:r>
            <a:r>
              <a:rPr lang="it-IT" dirty="0"/>
              <a:t> (~1000px), quindi "</a:t>
            </a:r>
            <a:r>
              <a:rPr lang="it-IT" dirty="0" err="1"/>
              <a:t>zoommano</a:t>
            </a:r>
            <a:r>
              <a:rPr lang="it-IT" dirty="0"/>
              <a:t>" fino a far entrare la pagina nello schermo.</a:t>
            </a:r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b="1" dirty="0">
                <a:solidFill>
                  <a:srgbClr val="3369E8"/>
                </a:solidFill>
              </a:rPr>
              <a:t>Risultato: caratteri piccolissimi!</a:t>
            </a:r>
            <a:endParaRPr lang="it-IT" sz="2000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>
            <a:spLocks noGrp="1"/>
          </p:cNvSpPr>
          <p:nvPr>
            <p:ph type="body" idx="1"/>
          </p:nvPr>
        </p:nvSpPr>
        <p:spPr>
          <a:xfrm>
            <a:off x="2067000" y="1656775"/>
            <a:ext cx="80580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" dirty="0"/>
              <a:t>Per </a:t>
            </a:r>
            <a:r>
              <a:rPr lang="en" dirty="0" err="1"/>
              <a:t>prevenire</a:t>
            </a:r>
            <a:r>
              <a:rPr lang="en" dirty="0"/>
              <a:t> </a:t>
            </a:r>
            <a:r>
              <a:rPr lang="en" dirty="0" err="1"/>
              <a:t>che</a:t>
            </a:r>
            <a:r>
              <a:rPr lang="en" dirty="0"/>
              <a:t> </a:t>
            </a:r>
            <a:r>
              <a:rPr lang="en" dirty="0" err="1"/>
              <a:t>i</a:t>
            </a:r>
            <a:r>
              <a:rPr lang="en" dirty="0"/>
              <a:t> browser (</a:t>
            </a:r>
            <a:r>
              <a:rPr lang="en" dirty="0" err="1"/>
              <a:t>degli</a:t>
            </a:r>
            <a:r>
              <a:rPr lang="en" dirty="0"/>
              <a:t> </a:t>
            </a:r>
            <a:r>
              <a:rPr lang="en" dirty="0" err="1"/>
              <a:t>smarthphone</a:t>
            </a:r>
            <a:r>
              <a:rPr lang="en" dirty="0"/>
              <a:t>) </a:t>
            </a:r>
            <a:r>
              <a:rPr lang="en" dirty="0" err="1"/>
              <a:t>deformino</a:t>
            </a:r>
            <a:r>
              <a:rPr lang="en" dirty="0"/>
              <a:t> il rendering </a:t>
            </a:r>
            <a:r>
              <a:rPr lang="en" dirty="0" err="1"/>
              <a:t>della</a:t>
            </a:r>
            <a:r>
              <a:rPr lang="en" dirty="0"/>
              <a:t> </a:t>
            </a:r>
            <a:r>
              <a:rPr lang="en" dirty="0" err="1"/>
              <a:t>pagina</a:t>
            </a:r>
            <a:r>
              <a:rPr lang="en" dirty="0"/>
              <a:t> </a:t>
            </a:r>
            <a:r>
              <a:rPr lang="en" dirty="0" err="1"/>
              <a:t>zoomando</a:t>
            </a:r>
            <a:r>
              <a:rPr lang="en" dirty="0"/>
              <a:t>, </a:t>
            </a:r>
            <a:r>
              <a:rPr lang="en" dirty="0" err="1"/>
              <a:t>bisogna</a:t>
            </a:r>
            <a:r>
              <a:rPr lang="en" dirty="0"/>
              <a:t> </a:t>
            </a:r>
            <a:r>
              <a:rPr lang="en" dirty="0" err="1"/>
              <a:t>usare</a:t>
            </a:r>
            <a:r>
              <a:rPr lang="en" dirty="0"/>
              <a:t> </a:t>
            </a:r>
            <a:r>
              <a:rPr lang="en" dirty="0" err="1"/>
              <a:t>l'elemento</a:t>
            </a:r>
            <a:r>
              <a:rPr lang="en" dirty="0"/>
              <a:t>:</a:t>
            </a:r>
            <a:endParaRPr dirty="0"/>
          </a:p>
          <a:p>
            <a:pPr marL="0" indent="0" algn="ctr">
              <a:spcBef>
                <a:spcPts val="1000"/>
              </a:spcBef>
              <a:buNone/>
            </a:pPr>
            <a:endParaRPr dirty="0"/>
          </a:p>
          <a:p>
            <a:pPr marL="0" indent="0" algn="ctr">
              <a:lnSpc>
                <a:spcPct val="115000"/>
              </a:lnSpc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&lt;meta </a:t>
            </a:r>
            <a:r>
              <a:rPr lang="en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name="viewport"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content="width=device-width, initial-scale=1"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spcBef>
                <a:spcPts val="1000"/>
              </a:spcBef>
              <a:buNone/>
            </a:pPr>
            <a:endParaRPr dirty="0"/>
          </a:p>
          <a:p>
            <a:pPr marL="0" indent="0" algn="ctr">
              <a:spcBef>
                <a:spcPts val="1000"/>
              </a:spcBef>
              <a:buNone/>
            </a:pPr>
            <a:r>
              <a:rPr lang="it-IT" dirty="0"/>
              <a:t>n</a:t>
            </a:r>
            <a:r>
              <a:rPr lang="en" dirty="0" err="1"/>
              <a:t>ell'intestazione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&lt;head&gt;</a:t>
            </a:r>
            <a:r>
              <a:rPr lang="en" dirty="0"/>
              <a:t> </a:t>
            </a:r>
            <a:r>
              <a:rPr lang="en" dirty="0" err="1"/>
              <a:t>della</a:t>
            </a:r>
            <a:r>
              <a:rPr lang="en" dirty="0"/>
              <a:t> </a:t>
            </a:r>
            <a:r>
              <a:rPr lang="en" dirty="0" err="1"/>
              <a:t>pagina</a:t>
            </a:r>
            <a:r>
              <a:rPr lang="en" dirty="0"/>
              <a:t> HTML</a:t>
            </a:r>
            <a:endParaRPr sz="1800" dirty="0"/>
          </a:p>
        </p:txBody>
      </p:sp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Meta viewport tag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Meta viewport tag</a:t>
            </a:r>
            <a:endParaRPr/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263" y="1705036"/>
            <a:ext cx="2240490" cy="398505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" name="Google Shape;320;p48" descr="IMG_516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249" y="1705026"/>
            <a:ext cx="2240490" cy="39850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1" name="Google Shape;321;p48"/>
          <p:cNvSpPr txBox="1">
            <a:spLocks noGrp="1"/>
          </p:cNvSpPr>
          <p:nvPr>
            <p:ph type="body" idx="1"/>
          </p:nvPr>
        </p:nvSpPr>
        <p:spPr>
          <a:xfrm>
            <a:off x="2669613" y="5705925"/>
            <a:ext cx="2851800" cy="52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b="1" dirty="0"/>
              <a:t>Senza </a:t>
            </a:r>
            <a:r>
              <a:rPr lang="en" dirty="0"/>
              <a:t>meta viewport</a:t>
            </a:r>
            <a:endParaRPr dirty="0"/>
          </a:p>
        </p:txBody>
      </p:sp>
      <p:sp>
        <p:nvSpPr>
          <p:cNvPr id="322" name="Google Shape;322;p48"/>
          <p:cNvSpPr txBox="1">
            <a:spLocks noGrp="1"/>
          </p:cNvSpPr>
          <p:nvPr>
            <p:ph type="body" idx="1"/>
          </p:nvPr>
        </p:nvSpPr>
        <p:spPr>
          <a:xfrm>
            <a:off x="6583713" y="5705925"/>
            <a:ext cx="3210736" cy="52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b="1" dirty="0"/>
              <a:t>Con meta </a:t>
            </a:r>
            <a:r>
              <a:rPr lang="en" dirty="0"/>
              <a:t>viewport</a:t>
            </a:r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Meta viewport tag</a:t>
            </a:r>
            <a:endParaRPr/>
          </a:p>
        </p:txBody>
      </p:sp>
      <p:sp>
        <p:nvSpPr>
          <p:cNvPr id="327" name="Google Shape;327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&lt;meta </a:t>
            </a:r>
            <a:r>
              <a:rPr lang="en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name="viewport"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content="width=device-width, initial-scale=1"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lnSpc>
                <a:spcPct val="115000"/>
              </a:lnSpc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1000"/>
              </a:spcBef>
              <a:buChar char="-"/>
            </a:pPr>
            <a:r>
              <a:rPr lang="en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name=viewport</a:t>
            </a:r>
            <a:r>
              <a:rPr lang="en" dirty="0"/>
              <a:t>: "Browser, </a:t>
            </a:r>
            <a:r>
              <a:rPr lang="en" dirty="0" err="1"/>
              <a:t>ti</a:t>
            </a:r>
            <a:r>
              <a:rPr lang="en" dirty="0"/>
              <a:t> do </a:t>
            </a:r>
            <a:r>
              <a:rPr lang="en" dirty="0" err="1"/>
              <a:t>un'indicazione</a:t>
            </a:r>
            <a:r>
              <a:rPr lang="en" dirty="0"/>
              <a:t> </a:t>
            </a:r>
            <a:r>
              <a:rPr lang="en" dirty="0" err="1"/>
              <a:t>sulle</a:t>
            </a:r>
            <a:r>
              <a:rPr lang="en" dirty="0"/>
              <a:t> </a:t>
            </a:r>
            <a:r>
              <a:rPr lang="en" dirty="0" err="1"/>
              <a:t>dimensioni</a:t>
            </a:r>
            <a:r>
              <a:rPr lang="en" dirty="0"/>
              <a:t> </a:t>
            </a:r>
            <a:r>
              <a:rPr lang="en" dirty="0" err="1"/>
              <a:t>dell'area</a:t>
            </a:r>
            <a:r>
              <a:rPr lang="en" dirty="0"/>
              <a:t> di </a:t>
            </a:r>
            <a:r>
              <a:rPr lang="en" dirty="0" err="1"/>
              <a:t>visualizzazione</a:t>
            </a:r>
            <a:r>
              <a:rPr lang="en" dirty="0"/>
              <a:t> (viewport)"</a:t>
            </a:r>
            <a:endParaRPr dirty="0"/>
          </a:p>
          <a:p>
            <a:pPr>
              <a:buChar char="-"/>
            </a:pPr>
            <a:r>
              <a:rPr lang="en" b="1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width=device-width</a:t>
            </a:r>
            <a:r>
              <a:rPr lang="en" dirty="0"/>
              <a:t>: "La </a:t>
            </a:r>
            <a:r>
              <a:rPr lang="en" dirty="0" err="1"/>
              <a:t>larghezza</a:t>
            </a:r>
            <a:r>
              <a:rPr lang="en" dirty="0"/>
              <a:t> del viewport </a:t>
            </a:r>
            <a:r>
              <a:rPr lang="en" dirty="0" err="1"/>
              <a:t>dovrebbe</a:t>
            </a:r>
            <a:r>
              <a:rPr lang="en" dirty="0"/>
              <a:t> </a:t>
            </a:r>
            <a:r>
              <a:rPr lang="en" dirty="0" err="1"/>
              <a:t>iniziare</a:t>
            </a:r>
            <a:r>
              <a:rPr lang="en" dirty="0"/>
              <a:t> sempre </a:t>
            </a:r>
            <a:r>
              <a:rPr lang="en" dirty="0" err="1"/>
              <a:t>alla</a:t>
            </a:r>
            <a:r>
              <a:rPr lang="en" dirty="0"/>
              <a:t> </a:t>
            </a:r>
            <a:r>
              <a:rPr lang="en" dirty="0" err="1"/>
              <a:t>larghezza</a:t>
            </a:r>
            <a:r>
              <a:rPr lang="en" dirty="0"/>
              <a:t> del </a:t>
            </a:r>
            <a:r>
              <a:rPr lang="en" dirty="0" err="1"/>
              <a:t>dispositivo</a:t>
            </a:r>
            <a:r>
              <a:rPr lang="en" dirty="0"/>
              <a:t>"</a:t>
            </a:r>
            <a:endParaRPr sz="1800" dirty="0"/>
          </a:p>
          <a:p>
            <a:pPr>
              <a:buChar char="-"/>
            </a:pPr>
            <a:r>
              <a:rPr lang="en" b="1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initial-scale=1</a:t>
            </a:r>
            <a:r>
              <a:rPr lang="en" dirty="0"/>
              <a:t>: "</a:t>
            </a:r>
            <a:r>
              <a:rPr lang="en" dirty="0" err="1"/>
              <a:t>Inizia</a:t>
            </a:r>
            <a:r>
              <a:rPr lang="en" dirty="0"/>
              <a:t> con zoom al 100%."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 err="1"/>
              <a:t>Combinazioni</a:t>
            </a:r>
            <a:r>
              <a:rPr lang="en" dirty="0"/>
              <a:t> di </a:t>
            </a:r>
            <a:r>
              <a:rPr lang="en" dirty="0" err="1"/>
              <a:t>selettori</a:t>
            </a:r>
            <a:endParaRPr dirty="0"/>
          </a:p>
          <a:p>
            <a:endParaRPr dirty="0"/>
          </a:p>
        </p:txBody>
      </p:sp>
      <p:sp>
        <p:nvSpPr>
          <p:cNvPr id="355" name="Google Shape;355;p50"/>
          <p:cNvSpPr txBox="1">
            <a:spLocks noGrp="1"/>
          </p:cNvSpPr>
          <p:nvPr>
            <p:ph type="body" idx="1"/>
          </p:nvPr>
        </p:nvSpPr>
        <p:spPr>
          <a:xfrm>
            <a:off x="1989525" y="1688125"/>
            <a:ext cx="4930500" cy="178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 </a:t>
            </a:r>
            <a:r>
              <a:rPr lang="en" dirty="0" err="1"/>
              <a:t>selettori</a:t>
            </a:r>
            <a:r>
              <a:rPr lang="en" dirty="0"/>
              <a:t> </a:t>
            </a:r>
            <a:r>
              <a:rPr lang="en" dirty="0" err="1"/>
              <a:t>possono</a:t>
            </a:r>
            <a:r>
              <a:rPr lang="en" dirty="0"/>
              <a:t> </a:t>
            </a:r>
            <a:r>
              <a:rPr lang="en" dirty="0" err="1"/>
              <a:t>essere</a:t>
            </a:r>
            <a:r>
              <a:rPr lang="en" dirty="0"/>
              <a:t> </a:t>
            </a:r>
            <a:r>
              <a:rPr lang="en" dirty="0" err="1"/>
              <a:t>combinati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br>
              <a:rPr lang="en" dirty="0"/>
            </a:b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#main </a:t>
            </a:r>
            <a:r>
              <a:rPr lang="en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li.important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strong {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color: red;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dirty="0"/>
          </a:p>
        </p:txBody>
      </p:sp>
      <p:sp>
        <p:nvSpPr>
          <p:cNvPr id="356" name="Google Shape;356;p50"/>
          <p:cNvSpPr txBox="1"/>
          <p:nvPr/>
        </p:nvSpPr>
        <p:spPr>
          <a:xfrm>
            <a:off x="1989524" y="3630500"/>
            <a:ext cx="4721241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Q: </a:t>
            </a:r>
            <a:r>
              <a:rPr lang="en" sz="2400" dirty="0" err="1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quali</a:t>
            </a:r>
            <a:r>
              <a:rPr lang="en" sz="2400" dirty="0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riquadri</a:t>
            </a:r>
            <a:r>
              <a:rPr lang="en" sz="2400" dirty="0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seleziona</a:t>
            </a:r>
            <a:r>
              <a:rPr lang="en" sz="2400" dirty="0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?</a:t>
            </a:r>
            <a:endParaRPr sz="2400" dirty="0">
              <a:solidFill>
                <a:srgbClr val="3369E8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>
            <a:spLocks noGrp="1"/>
          </p:cNvSpPr>
          <p:nvPr>
            <p:ph type="body" idx="1"/>
          </p:nvPr>
        </p:nvSpPr>
        <p:spPr>
          <a:xfrm>
            <a:off x="2067000" y="1656775"/>
            <a:ext cx="80580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lnSpc>
                <a:spcPct val="115000"/>
              </a:lnSpc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lnSpc>
                <a:spcPct val="115000"/>
              </a:lnSpc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lnSpc>
                <a:spcPct val="115000"/>
              </a:lnSpc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lnSpc>
                <a:spcPct val="115000"/>
              </a:lnSpc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&lt;meta name="viewport" </a:t>
            </a:r>
            <a:b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content="width=device-width, initial-scale=1"&gt;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1000"/>
              </a:spcBef>
              <a:buNone/>
            </a:pPr>
            <a:endParaRPr dirty="0"/>
          </a:p>
          <a:p>
            <a:pPr marL="0" indent="0" algn="ctr">
              <a:spcBef>
                <a:spcPts val="1000"/>
              </a:spcBef>
              <a:buNone/>
            </a:pPr>
            <a:r>
              <a:rPr lang="en" sz="3000" b="1" dirty="0" err="1">
                <a:highlight>
                  <a:srgbClr val="FFFF00"/>
                </a:highlight>
              </a:rPr>
              <a:t>Mettiamolo</a:t>
            </a:r>
            <a:r>
              <a:rPr lang="en" sz="3000" b="1" dirty="0">
                <a:highlight>
                  <a:srgbClr val="FFFF00"/>
                </a:highlight>
              </a:rPr>
              <a:t> sempre </a:t>
            </a:r>
            <a:r>
              <a:rPr lang="en" sz="3000" b="1" dirty="0" err="1">
                <a:highlight>
                  <a:srgbClr val="FFFF00"/>
                </a:highlight>
              </a:rPr>
              <a:t>nelle</a:t>
            </a:r>
            <a:r>
              <a:rPr lang="en" sz="3000" b="1" dirty="0">
                <a:highlight>
                  <a:srgbClr val="FFFF00"/>
                </a:highlight>
              </a:rPr>
              <a:t> </a:t>
            </a:r>
            <a:r>
              <a:rPr lang="en" sz="3000" b="1" dirty="0" err="1">
                <a:highlight>
                  <a:srgbClr val="FFFF00"/>
                </a:highlight>
              </a:rPr>
              <a:t>pagine</a:t>
            </a:r>
            <a:r>
              <a:rPr lang="en" sz="3000" b="1" dirty="0">
                <a:highlight>
                  <a:srgbClr val="FFFF00"/>
                </a:highlight>
              </a:rPr>
              <a:t> HTML</a:t>
            </a:r>
            <a:endParaRPr sz="3000" b="1" dirty="0"/>
          </a:p>
        </p:txBody>
      </p:sp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Meta viewport tag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Aggiustamenti</a:t>
            </a:r>
            <a:endParaRPr dirty="0"/>
          </a:p>
        </p:txBody>
      </p:sp>
      <p:pic>
        <p:nvPicPr>
          <p:cNvPr id="340" name="Google Shape;340;p51" descr="IMG_516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024" y="1854201"/>
            <a:ext cx="2240490" cy="39850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1" name="Google Shape;341;p51"/>
          <p:cNvSpPr txBox="1">
            <a:spLocks noGrp="1"/>
          </p:cNvSpPr>
          <p:nvPr>
            <p:ph type="body" idx="1"/>
          </p:nvPr>
        </p:nvSpPr>
        <p:spPr>
          <a:xfrm>
            <a:off x="2306700" y="1569125"/>
            <a:ext cx="52470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" dirty="0"/>
              <a:t>Il tag meta viewport fa quasi </a:t>
            </a:r>
            <a:r>
              <a:rPr lang="en" dirty="0" err="1"/>
              <a:t>tutto</a:t>
            </a:r>
            <a:r>
              <a:rPr lang="en" dirty="0"/>
              <a:t>, ma </a:t>
            </a:r>
            <a:r>
              <a:rPr lang="en" dirty="0" err="1"/>
              <a:t>potremmo</a:t>
            </a:r>
            <a:r>
              <a:rPr lang="en" dirty="0"/>
              <a:t> aver </a:t>
            </a:r>
            <a:r>
              <a:rPr lang="en" dirty="0" err="1"/>
              <a:t>bisogno</a:t>
            </a:r>
            <a:r>
              <a:rPr lang="en" dirty="0"/>
              <a:t> di fare </a:t>
            </a:r>
            <a:r>
              <a:rPr lang="en" dirty="0" err="1"/>
              <a:t>piccoli</a:t>
            </a:r>
            <a:r>
              <a:rPr lang="en" dirty="0"/>
              <a:t> </a:t>
            </a:r>
            <a:r>
              <a:rPr lang="en" dirty="0" err="1"/>
              <a:t>aggiustamenti</a:t>
            </a:r>
            <a:r>
              <a:rPr lang="en" dirty="0"/>
              <a:t>.</a:t>
            </a:r>
            <a:endParaRPr dirty="0"/>
          </a:p>
          <a:p>
            <a:pPr marL="0" indent="0">
              <a:spcBef>
                <a:spcPts val="1000"/>
              </a:spcBef>
              <a:buNone/>
            </a:pPr>
            <a:endParaRPr dirty="0"/>
          </a:p>
          <a:p>
            <a:pPr marL="0" indent="0">
              <a:spcBef>
                <a:spcPts val="1000"/>
              </a:spcBef>
              <a:buNone/>
            </a:pPr>
            <a:r>
              <a:rPr lang="en" dirty="0"/>
              <a:t>Ad </a:t>
            </a:r>
            <a:r>
              <a:rPr lang="en" dirty="0" err="1"/>
              <a:t>esempio</a:t>
            </a:r>
            <a:r>
              <a:rPr lang="en" dirty="0"/>
              <a:t> </a:t>
            </a:r>
            <a:r>
              <a:rPr lang="en" dirty="0" err="1"/>
              <a:t>ridurre</a:t>
            </a:r>
            <a:r>
              <a:rPr lang="en" dirty="0"/>
              <a:t> </a:t>
            </a:r>
            <a:r>
              <a:rPr lang="it-IT" dirty="0"/>
              <a:t>i</a:t>
            </a:r>
            <a:r>
              <a:rPr lang="en" dirty="0"/>
              <a:t> </a:t>
            </a:r>
            <a:r>
              <a:rPr lang="en" dirty="0" err="1"/>
              <a:t>margini</a:t>
            </a:r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7B6722-9384-86D1-2B70-4D9225D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CSS media query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A9F03E-873D-7F42-4022-8FE552E5E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it-IT" dirty="0"/>
              <a:t>Una </a:t>
            </a:r>
            <a:r>
              <a:rPr lang="it-IT" b="1" dirty="0"/>
              <a:t>CSS media query</a:t>
            </a:r>
            <a:r>
              <a:rPr lang="it-IT" dirty="0"/>
              <a:t> permette di ridefinire le regole di stile sulla base delle caratteristiche del dispositivo</a:t>
            </a:r>
          </a:p>
          <a:p>
            <a:endParaRPr lang="en-US" dirty="0"/>
          </a:p>
        </p:txBody>
      </p:sp>
      <p:sp>
        <p:nvSpPr>
          <p:cNvPr id="4" name="Google Shape;347;p52">
            <a:extLst>
              <a:ext uri="{FF2B5EF4-FFF2-40B4-BE49-F238E27FC236}">
                <a16:creationId xmlns:a16="http://schemas.microsoft.com/office/drawing/2014/main" id="{35645BCE-C9DF-B74B-1730-1989C5B1BD3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b="0" i="0" kern="1200">
                <a:solidFill>
                  <a:srgbClr val="43434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 b="0" i="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b="0" i="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b="0" i="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b="0" i="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1000"/>
              </a:spcBef>
              <a:buFont typeface="Calibri"/>
              <a:buNone/>
            </a:pPr>
            <a:endParaRPr lang="it-IT" dirty="0"/>
          </a:p>
        </p:txBody>
      </p:sp>
      <p:sp>
        <p:nvSpPr>
          <p:cNvPr id="5" name="Google Shape;348;p52">
            <a:extLst>
              <a:ext uri="{FF2B5EF4-FFF2-40B4-BE49-F238E27FC236}">
                <a16:creationId xmlns:a16="http://schemas.microsoft.com/office/drawing/2014/main" id="{E0D8D1D1-2236-B002-B1A2-B26813472F91}"/>
              </a:ext>
            </a:extLst>
          </p:cNvPr>
          <p:cNvSpPr txBox="1">
            <a:spLocks/>
          </p:cNvSpPr>
          <p:nvPr/>
        </p:nvSpPr>
        <p:spPr>
          <a:xfrm>
            <a:off x="6375400" y="4972050"/>
            <a:ext cx="5816600" cy="10588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u="sng">
                <a:solidFill>
                  <a:schemeClr val="hlink"/>
                </a:solidFill>
                <a:hlinkClick r:id="rId2"/>
              </a:rPr>
              <a:t>Vedi esempi più complessi su MDN</a:t>
            </a:r>
            <a:endParaRPr lang="it-IT" dirty="0"/>
          </a:p>
        </p:txBody>
      </p:sp>
      <p:sp>
        <p:nvSpPr>
          <p:cNvPr id="6" name="Google Shape;349;p52">
            <a:extLst>
              <a:ext uri="{FF2B5EF4-FFF2-40B4-BE49-F238E27FC236}">
                <a16:creationId xmlns:a16="http://schemas.microsoft.com/office/drawing/2014/main" id="{6B3CBA3B-6A47-DC90-0C83-C8A7A8B46180}"/>
              </a:ext>
            </a:extLst>
          </p:cNvPr>
          <p:cNvSpPr txBox="1"/>
          <p:nvPr/>
        </p:nvSpPr>
        <p:spPr>
          <a:xfrm>
            <a:off x="2406675" y="3112075"/>
            <a:ext cx="4209900" cy="22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@media (max-width: 500px) {</a:t>
            </a:r>
            <a:endParaRPr sz="2000" b="1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article {</a:t>
            </a:r>
            <a:b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margin: 0 2px;</a:t>
            </a:r>
            <a:b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599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Strumenti</a:t>
            </a:r>
            <a:r>
              <a:rPr lang="en" dirty="0"/>
              <a:t> di </a:t>
            </a:r>
            <a:r>
              <a:rPr lang="en" dirty="0" err="1"/>
              <a:t>sviluppo</a:t>
            </a:r>
            <a:endParaRPr dirty="0"/>
          </a:p>
        </p:txBody>
      </p:sp>
      <p:sp>
        <p:nvSpPr>
          <p:cNvPr id="356" name="Google Shape;356;p53"/>
          <p:cNvSpPr txBox="1">
            <a:spLocks noGrp="1"/>
          </p:cNvSpPr>
          <p:nvPr>
            <p:ph type="body" idx="1"/>
          </p:nvPr>
        </p:nvSpPr>
        <p:spPr>
          <a:xfrm>
            <a:off x="2306700" y="1560240"/>
            <a:ext cx="75786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Come </a:t>
            </a:r>
            <a:r>
              <a:rPr lang="en" dirty="0" err="1"/>
              <a:t>testare</a:t>
            </a:r>
            <a:r>
              <a:rPr lang="en" dirty="0"/>
              <a:t> </a:t>
            </a:r>
            <a:r>
              <a:rPr lang="en" b="1" dirty="0"/>
              <a:t>layout per </a:t>
            </a:r>
            <a:r>
              <a:rPr lang="en" b="1" dirty="0" err="1"/>
              <a:t>dispositivi</a:t>
            </a:r>
            <a:r>
              <a:rPr lang="en" b="1" dirty="0"/>
              <a:t> </a:t>
            </a:r>
            <a:r>
              <a:rPr lang="en" b="1" dirty="0" err="1"/>
              <a:t>mobili</a:t>
            </a:r>
            <a:endParaRPr b="1" dirty="0"/>
          </a:p>
          <a:p>
            <a:pPr>
              <a:spcBef>
                <a:spcPts val="1000"/>
              </a:spcBef>
              <a:buChar char="-"/>
            </a:pPr>
            <a:r>
              <a:rPr lang="it-IT" dirty="0">
                <a:hlinkClick r:id="rId3"/>
              </a:rPr>
              <a:t>Chrome device mode</a:t>
            </a:r>
            <a:r>
              <a:rPr lang="it-IT" dirty="0"/>
              <a:t> </a:t>
            </a:r>
          </a:p>
          <a:p>
            <a:pPr lvl="1">
              <a:spcBef>
                <a:spcPts val="1000"/>
              </a:spcBef>
              <a:buChar char="-"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(simili strumenti anche in </a:t>
            </a:r>
            <a:r>
              <a:rPr lang="it-I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Firefox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 e Safari)</a:t>
            </a:r>
          </a:p>
          <a:p>
            <a:pPr>
              <a:spcBef>
                <a:spcPts val="1000"/>
              </a:spcBef>
              <a:buChar char="-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Chrome remote debugging</a:t>
            </a:r>
            <a:endParaRPr lang="it-IT" dirty="0"/>
          </a:p>
          <a:p>
            <a:pPr>
              <a:spcBef>
                <a:spcPts val="1000"/>
              </a:spcBef>
              <a:buFont typeface="Calibri"/>
              <a:buChar char="-"/>
            </a:pPr>
            <a:r>
              <a:rPr lang="it-IT" u="sng" dirty="0">
                <a:solidFill>
                  <a:schemeClr val="hlink"/>
                </a:solidFill>
                <a:hlinkClick r:id="rId5"/>
              </a:rPr>
              <a:t>Safari remote debugging</a:t>
            </a:r>
            <a:endParaRPr lang="it-IT" dirty="0"/>
          </a:p>
          <a:p>
            <a:pPr>
              <a:spcBef>
                <a:spcPts val="1000"/>
              </a:spcBef>
              <a:buChar char="-"/>
            </a:pPr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Chrome device mode</a:t>
            </a:r>
            <a:endParaRPr/>
          </a:p>
        </p:txBody>
      </p:sp>
      <p:sp>
        <p:nvSpPr>
          <p:cNvPr id="384" name="Google Shape;384;p57"/>
          <p:cNvSpPr txBox="1">
            <a:spLocks noGrp="1"/>
          </p:cNvSpPr>
          <p:nvPr>
            <p:ph type="body" idx="1"/>
          </p:nvPr>
        </p:nvSpPr>
        <p:spPr>
          <a:xfrm>
            <a:off x="2306700" y="1560240"/>
            <a:ext cx="75786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 err="1"/>
              <a:t>Vantaggi</a:t>
            </a:r>
            <a:r>
              <a:rPr lang="en" b="1" dirty="0"/>
              <a:t>:</a:t>
            </a:r>
            <a:endParaRPr b="1" dirty="0"/>
          </a:p>
          <a:p>
            <a:pPr>
              <a:buChar char="-"/>
            </a:pPr>
            <a:r>
              <a:rPr lang="en" dirty="0"/>
              <a:t>Super </a:t>
            </a:r>
            <a:r>
              <a:rPr lang="en" dirty="0" err="1"/>
              <a:t>conveniente</a:t>
            </a:r>
            <a:endParaRPr dirty="0"/>
          </a:p>
          <a:p>
            <a:pPr>
              <a:buChar char="-"/>
            </a:pPr>
            <a:r>
              <a:rPr lang="it-IT" dirty="0"/>
              <a:t>Accurato, soprattutto con dispositivi </a:t>
            </a:r>
            <a:r>
              <a:rPr lang="it-IT" dirty="0" err="1"/>
              <a:t>Android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b="1" dirty="0" err="1"/>
              <a:t>Svantaggi</a:t>
            </a:r>
            <a:r>
              <a:rPr lang="en" b="1" dirty="0"/>
              <a:t>:</a:t>
            </a:r>
            <a:endParaRPr b="1" dirty="0"/>
          </a:p>
          <a:p>
            <a:pPr>
              <a:buChar char="-"/>
            </a:pPr>
            <a:r>
              <a:rPr lang="en" dirty="0"/>
              <a:t>Non sempre </a:t>
            </a:r>
            <a:r>
              <a:rPr lang="en" dirty="0" err="1"/>
              <a:t>accurato</a:t>
            </a:r>
            <a:r>
              <a:rPr lang="en" dirty="0"/>
              <a:t> con iPhone </a:t>
            </a:r>
          </a:p>
          <a:p>
            <a:pPr>
              <a:buChar char="-"/>
            </a:pPr>
            <a:r>
              <a:rPr lang="it-IT" dirty="0" err="1"/>
              <a:t>N</a:t>
            </a:r>
            <a:r>
              <a:rPr lang="en" dirty="0"/>
              <a:t>on </a:t>
            </a:r>
            <a:r>
              <a:rPr lang="en" dirty="0" err="1"/>
              <a:t>simula</a:t>
            </a:r>
            <a:r>
              <a:rPr lang="en" dirty="0"/>
              <a:t> le </a:t>
            </a:r>
            <a:r>
              <a:rPr lang="en" dirty="0" err="1"/>
              <a:t>prestazioni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 err="1"/>
              <a:t>Bisognerebbe</a:t>
            </a:r>
            <a:r>
              <a:rPr lang="en" dirty="0"/>
              <a:t> </a:t>
            </a:r>
            <a:r>
              <a:rPr lang="en" dirty="0" err="1"/>
              <a:t>testare</a:t>
            </a:r>
            <a:r>
              <a:rPr lang="en" dirty="0"/>
              <a:t> sempre </a:t>
            </a:r>
            <a:r>
              <a:rPr lang="en" dirty="0" err="1"/>
              <a:t>anche</a:t>
            </a:r>
            <a:r>
              <a:rPr lang="en" dirty="0"/>
              <a:t> </a:t>
            </a:r>
            <a:r>
              <a:rPr lang="en" dirty="0" err="1"/>
              <a:t>su</a:t>
            </a:r>
            <a:r>
              <a:rPr lang="en" dirty="0"/>
              <a:t> </a:t>
            </a:r>
            <a:r>
              <a:rPr lang="en" dirty="0" err="1"/>
              <a:t>dispositivi</a:t>
            </a:r>
            <a:r>
              <a:rPr lang="en" dirty="0"/>
              <a:t> </a:t>
            </a:r>
            <a:r>
              <a:rPr lang="en" dirty="0" err="1"/>
              <a:t>reali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Chrome remote debugging</a:t>
            </a:r>
            <a:endParaRPr/>
          </a:p>
        </p:txBody>
      </p:sp>
      <p:sp>
        <p:nvSpPr>
          <p:cNvPr id="390" name="Google Shape;390;p58"/>
          <p:cNvSpPr txBox="1">
            <a:spLocks noGrp="1"/>
          </p:cNvSpPr>
          <p:nvPr>
            <p:ph type="body" idx="1"/>
          </p:nvPr>
        </p:nvSpPr>
        <p:spPr>
          <a:xfrm>
            <a:off x="2168850" y="1547700"/>
            <a:ext cx="7854300" cy="1103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Con un Android,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possono</a:t>
            </a:r>
            <a:r>
              <a:rPr lang="en" dirty="0"/>
              <a:t> </a:t>
            </a:r>
            <a:r>
              <a:rPr lang="en" dirty="0" err="1"/>
              <a:t>debuggare</a:t>
            </a:r>
            <a:r>
              <a:rPr lang="en" dirty="0"/>
              <a:t> le </a:t>
            </a:r>
            <a:r>
              <a:rPr lang="en" dirty="0" err="1"/>
              <a:t>pagine</a:t>
            </a:r>
            <a:r>
              <a:rPr lang="en" dirty="0"/>
              <a:t> con </a:t>
            </a:r>
            <a:br>
              <a:rPr lang="en" dirty="0"/>
            </a:br>
            <a:r>
              <a:rPr lang="en" u="sng" dirty="0">
                <a:solidFill>
                  <a:schemeClr val="hlink"/>
                </a:solidFill>
                <a:hlinkClick r:id="rId3"/>
              </a:rPr>
              <a:t>Chrome remote debugging</a:t>
            </a:r>
            <a:r>
              <a:rPr lang="en" dirty="0"/>
              <a:t>.</a:t>
            </a:r>
            <a:endParaRPr dirty="0"/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288" y="2859850"/>
            <a:ext cx="7099424" cy="28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8"/>
          <p:cNvSpPr txBox="1">
            <a:spLocks noGrp="1"/>
          </p:cNvSpPr>
          <p:nvPr>
            <p:ph type="body" idx="1"/>
          </p:nvPr>
        </p:nvSpPr>
        <p:spPr>
          <a:xfrm>
            <a:off x="2168850" y="5961700"/>
            <a:ext cx="7854300" cy="880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400" dirty="0"/>
              <a:t>(</a:t>
            </a:r>
            <a:r>
              <a:rPr lang="en" sz="1400" dirty="0" err="1"/>
              <a:t>Quando</a:t>
            </a:r>
            <a:r>
              <a:rPr lang="en" sz="1400" dirty="0"/>
              <a:t> </a:t>
            </a:r>
            <a:r>
              <a:rPr lang="en" sz="1400" dirty="0" err="1"/>
              <a:t>metteterete</a:t>
            </a:r>
            <a:r>
              <a:rPr lang="en" sz="1400" dirty="0"/>
              <a:t> </a:t>
            </a:r>
            <a:r>
              <a:rPr lang="en" sz="1400" dirty="0" err="1"/>
              <a:t>un'app</a:t>
            </a:r>
            <a:r>
              <a:rPr lang="en" sz="1400" dirty="0"/>
              <a:t> </a:t>
            </a:r>
            <a:r>
              <a:rPr lang="en" sz="1400" dirty="0" err="1"/>
              <a:t>su</a:t>
            </a:r>
            <a:r>
              <a:rPr lang="en" sz="1400" dirty="0"/>
              <a:t> un server locale </a:t>
            </a:r>
            <a:r>
              <a:rPr lang="en" sz="1400" dirty="0" err="1"/>
              <a:t>potrete</a:t>
            </a:r>
            <a:r>
              <a:rPr lang="en" sz="1400" dirty="0"/>
              <a:t> </a:t>
            </a:r>
            <a:r>
              <a:rPr lang="en" sz="1400" dirty="0" err="1"/>
              <a:t>usare</a:t>
            </a:r>
            <a:r>
              <a:rPr lang="en" sz="1400" dirty="0"/>
              <a:t> </a:t>
            </a:r>
            <a:r>
              <a:rPr lang="en" sz="1400" dirty="0" err="1"/>
              <a:t>anche</a:t>
            </a:r>
            <a:r>
              <a:rPr lang="en" sz="1400" dirty="0"/>
              <a:t> </a:t>
            </a:r>
            <a:r>
              <a:rPr lang="en" sz="1400" u="sng" dirty="0">
                <a:solidFill>
                  <a:schemeClr val="hlink"/>
                </a:solidFill>
                <a:hlinkClick r:id="rId5"/>
              </a:rPr>
              <a:t>port forwarding</a:t>
            </a:r>
            <a:r>
              <a:rPr lang="en" sz="1400" dirty="0"/>
              <a:t>)</a:t>
            </a:r>
            <a:endParaRPr sz="1400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0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%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rem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Unità</a:t>
            </a:r>
            <a:r>
              <a:rPr lang="en" dirty="0"/>
              <a:t> relative</a:t>
            </a:r>
            <a:endParaRPr dirty="0"/>
          </a:p>
        </p:txBody>
      </p:sp>
      <p:sp>
        <p:nvSpPr>
          <p:cNvPr id="410" name="Google Shape;410;p61"/>
          <p:cNvSpPr txBox="1">
            <a:spLocks noGrp="1"/>
          </p:cNvSpPr>
          <p:nvPr>
            <p:ph type="body" idx="1"/>
          </p:nvPr>
        </p:nvSpPr>
        <p:spPr>
          <a:xfrm>
            <a:off x="2306700" y="1560240"/>
            <a:ext cx="75786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Quando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possibile</a:t>
            </a:r>
            <a:r>
              <a:rPr lang="en" dirty="0"/>
              <a:t>,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meglio</a:t>
            </a:r>
            <a:r>
              <a:rPr lang="en" dirty="0"/>
              <a:t> </a:t>
            </a:r>
            <a:r>
              <a:rPr lang="en" dirty="0" err="1"/>
              <a:t>usare</a:t>
            </a:r>
            <a:r>
              <a:rPr lang="en" dirty="0"/>
              <a:t> </a:t>
            </a:r>
            <a:r>
              <a:rPr lang="en" b="1" dirty="0" err="1"/>
              <a:t>unità</a:t>
            </a:r>
            <a:r>
              <a:rPr lang="en" b="1" dirty="0"/>
              <a:t> relative </a:t>
            </a:r>
            <a:r>
              <a:rPr lang="en" dirty="0"/>
              <a:t>(ad es. </a:t>
            </a:r>
            <a:r>
              <a:rPr lang="en" dirty="0" err="1"/>
              <a:t>percentuali</a:t>
            </a:r>
            <a:r>
              <a:rPr lang="en" dirty="0"/>
              <a:t>)</a:t>
            </a:r>
            <a:r>
              <a:rPr lang="en" b="1" dirty="0"/>
              <a:t> </a:t>
            </a:r>
            <a:r>
              <a:rPr lang="en" dirty="0"/>
              <a:t>al </a:t>
            </a:r>
            <a:r>
              <a:rPr lang="en" dirty="0" err="1"/>
              <a:t>posto</a:t>
            </a:r>
            <a:r>
              <a:rPr lang="en" dirty="0"/>
              <a:t> di </a:t>
            </a:r>
            <a:r>
              <a:rPr lang="en" dirty="0" err="1"/>
              <a:t>unità</a:t>
            </a:r>
            <a:r>
              <a:rPr lang="en" dirty="0"/>
              <a:t> </a:t>
            </a:r>
            <a:r>
              <a:rPr lang="en" dirty="0" err="1"/>
              <a:t>assolute</a:t>
            </a:r>
            <a:r>
              <a:rPr lang="en" dirty="0"/>
              <a:t> (come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 dirty="0"/>
              <a:t>).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b="1" dirty="0" err="1"/>
              <a:t>Vantaggi</a:t>
            </a:r>
            <a:r>
              <a:rPr lang="en" b="1" dirty="0"/>
              <a:t>:</a:t>
            </a:r>
            <a:endParaRPr b="1" dirty="0"/>
          </a:p>
          <a:p>
            <a:pPr>
              <a:buChar char="-"/>
            </a:pPr>
            <a:r>
              <a:rPr lang="en" dirty="0"/>
              <a:t>Si </a:t>
            </a:r>
            <a:r>
              <a:rPr lang="en" dirty="0" err="1"/>
              <a:t>adattano</a:t>
            </a:r>
            <a:r>
              <a:rPr lang="en" dirty="0"/>
              <a:t> </a:t>
            </a:r>
            <a:r>
              <a:rPr lang="en" dirty="0" err="1"/>
              <a:t>più</a:t>
            </a:r>
            <a:r>
              <a:rPr lang="en" dirty="0"/>
              <a:t> </a:t>
            </a:r>
            <a:r>
              <a:rPr lang="en" dirty="0" err="1"/>
              <a:t>facilmente</a:t>
            </a:r>
            <a:r>
              <a:rPr lang="en" dirty="0"/>
              <a:t> a diverse </a:t>
            </a:r>
            <a:r>
              <a:rPr lang="en" dirty="0" err="1"/>
              <a:t>dimensioni</a:t>
            </a:r>
            <a:r>
              <a:rPr lang="en" dirty="0"/>
              <a:t> </a:t>
            </a:r>
            <a:r>
              <a:rPr lang="en" dirty="0" err="1"/>
              <a:t>dello</a:t>
            </a:r>
            <a:r>
              <a:rPr lang="en" dirty="0"/>
              <a:t> </a:t>
            </a:r>
            <a:r>
              <a:rPr lang="en" dirty="0" err="1"/>
              <a:t>schemo</a:t>
            </a:r>
            <a:endParaRPr dirty="0"/>
          </a:p>
          <a:p>
            <a:pPr>
              <a:buChar char="-"/>
            </a:pPr>
            <a:r>
              <a:rPr lang="en" dirty="0" err="1"/>
              <a:t>Più</a:t>
            </a:r>
            <a:r>
              <a:rPr lang="en" dirty="0"/>
              <a:t> intuitive</a:t>
            </a:r>
            <a:br>
              <a:rPr lang="en" dirty="0"/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10% / 80% / 10%</a:t>
            </a:r>
            <a:r>
              <a:rPr lang="en" dirty="0"/>
              <a:t>   vs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122px / 926px / 122px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>
            <a:spLocks noGrp="1"/>
          </p:cNvSpPr>
          <p:nvPr>
            <p:ph type="title"/>
          </p:nvPr>
        </p:nvSpPr>
        <p:spPr>
          <a:xfrm>
            <a:off x="2306699" y="347160"/>
            <a:ext cx="9521123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 err="1"/>
              <a:t>percentuali</a:t>
            </a:r>
            <a:endParaRPr dirty="0"/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201" y="3590075"/>
            <a:ext cx="2176257" cy="29587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8" name="Google Shape;4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526" y="2325355"/>
            <a:ext cx="2562699" cy="1015397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9" name="Google Shape;41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3325" y="2517224"/>
            <a:ext cx="5235060" cy="3053774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>
            <a:spLocks noGrp="1"/>
          </p:cNvSpPr>
          <p:nvPr>
            <p:ph type="title"/>
          </p:nvPr>
        </p:nvSpPr>
        <p:spPr>
          <a:xfrm>
            <a:off x="2306699" y="347160"/>
            <a:ext cx="9699253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 err="1"/>
              <a:t>percentuali</a:t>
            </a:r>
            <a:endParaRPr dirty="0"/>
          </a:p>
        </p:txBody>
      </p:sp>
      <p:pic>
        <p:nvPicPr>
          <p:cNvPr id="426" name="Google Shape;4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51" y="2690375"/>
            <a:ext cx="2705275" cy="11180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7" name="Google Shape;42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551" y="4018351"/>
            <a:ext cx="2037075" cy="27310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350" y="2868401"/>
            <a:ext cx="4396974" cy="25927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0" name="Google Shape;430;p63"/>
          <p:cNvSpPr txBox="1">
            <a:spLocks noGrp="1"/>
          </p:cNvSpPr>
          <p:nvPr>
            <p:ph type="body" idx="1"/>
          </p:nvPr>
        </p:nvSpPr>
        <p:spPr>
          <a:xfrm>
            <a:off x="2459100" y="1712641"/>
            <a:ext cx="7578600" cy="62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Percentuale</a:t>
            </a:r>
            <a:r>
              <a:rPr lang="en" dirty="0"/>
              <a:t> rispetto </a:t>
            </a:r>
            <a:r>
              <a:rPr lang="en" dirty="0" err="1"/>
              <a:t>all'elemento</a:t>
            </a:r>
            <a:r>
              <a:rPr lang="en" dirty="0"/>
              <a:t> </a:t>
            </a:r>
            <a:r>
              <a:rPr lang="en" dirty="0" err="1"/>
              <a:t>genitore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 err="1"/>
              <a:t>Combinazioni</a:t>
            </a:r>
            <a:r>
              <a:rPr lang="en" dirty="0"/>
              <a:t> di </a:t>
            </a:r>
            <a:r>
              <a:rPr lang="en" dirty="0" err="1"/>
              <a:t>selettori</a:t>
            </a:r>
            <a:endParaRPr dirty="0"/>
          </a:p>
          <a:p>
            <a:endParaRPr dirty="0"/>
          </a:p>
        </p:txBody>
      </p:sp>
      <p:sp>
        <p:nvSpPr>
          <p:cNvPr id="355" name="Google Shape;355;p50"/>
          <p:cNvSpPr txBox="1">
            <a:spLocks noGrp="1"/>
          </p:cNvSpPr>
          <p:nvPr>
            <p:ph type="body" idx="1"/>
          </p:nvPr>
        </p:nvSpPr>
        <p:spPr>
          <a:xfrm>
            <a:off x="1989525" y="1688125"/>
            <a:ext cx="4930500" cy="1780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 </a:t>
            </a:r>
            <a:r>
              <a:rPr lang="en" dirty="0" err="1"/>
              <a:t>selettori</a:t>
            </a:r>
            <a:r>
              <a:rPr lang="en" dirty="0"/>
              <a:t> </a:t>
            </a:r>
            <a:r>
              <a:rPr lang="en" dirty="0" err="1"/>
              <a:t>possono</a:t>
            </a:r>
            <a:r>
              <a:rPr lang="en" dirty="0"/>
              <a:t> </a:t>
            </a:r>
            <a:r>
              <a:rPr lang="en" dirty="0" err="1"/>
              <a:t>essere</a:t>
            </a:r>
            <a:r>
              <a:rPr lang="en" dirty="0"/>
              <a:t> </a:t>
            </a:r>
            <a:r>
              <a:rPr lang="en" dirty="0" err="1"/>
              <a:t>combinati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br>
              <a:rPr lang="en" dirty="0"/>
            </a:b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#main </a:t>
            </a:r>
            <a:r>
              <a:rPr lang="en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li.important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strong {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color: red;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dirty="0"/>
          </a:p>
        </p:txBody>
      </p:sp>
      <p:sp>
        <p:nvSpPr>
          <p:cNvPr id="356" name="Google Shape;356;p50"/>
          <p:cNvSpPr txBox="1"/>
          <p:nvPr/>
        </p:nvSpPr>
        <p:spPr>
          <a:xfrm>
            <a:off x="1989524" y="3630500"/>
            <a:ext cx="4721241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Q: </a:t>
            </a:r>
            <a:r>
              <a:rPr lang="en" sz="2400" dirty="0" err="1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quali</a:t>
            </a:r>
            <a:r>
              <a:rPr lang="en" sz="2400" dirty="0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riquadri</a:t>
            </a:r>
            <a:r>
              <a:rPr lang="en" sz="2400" dirty="0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seleziona</a:t>
            </a:r>
            <a:r>
              <a:rPr lang="en" sz="2400" dirty="0">
                <a:solidFill>
                  <a:srgbClr val="3369E8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?</a:t>
            </a:r>
          </a:p>
          <a:p>
            <a:pPr algn="ctr"/>
            <a:endParaRPr sz="2400" dirty="0">
              <a:solidFill>
                <a:srgbClr val="3369E8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701B73-0C84-8543-A41B-C6303B294BA3}"/>
              </a:ext>
            </a:extLst>
          </p:cNvPr>
          <p:cNvSpPr txBox="1"/>
          <p:nvPr/>
        </p:nvSpPr>
        <p:spPr>
          <a:xfrm>
            <a:off x="2703443" y="4585252"/>
            <a:ext cx="52132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sym typeface="Consolas"/>
              </a:rPr>
              <a:t>Elementi </a:t>
            </a:r>
            <a:r>
              <a:rPr lang="it-IT" dirty="0"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lang="it-IT" dirty="0">
                <a:latin typeface="Calibri Light" panose="020F0302020204030204" pitchFamily="34" charset="0"/>
              </a:rPr>
              <a:t> che sono discendenti di </a:t>
            </a:r>
          </a:p>
          <a:p>
            <a:r>
              <a:rPr lang="it-IT" dirty="0">
                <a:latin typeface="Calibri Light" panose="020F0302020204030204" pitchFamily="34" charset="0"/>
              </a:rPr>
              <a:t>elementi </a:t>
            </a:r>
            <a:r>
              <a:rPr lang="it-IT" dirty="0"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it-IT" dirty="0">
                <a:latin typeface="Calibri Light" panose="020F0302020204030204" pitchFamily="34" charset="0"/>
              </a:rPr>
              <a:t> che hanno una classe "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important</a:t>
            </a:r>
            <a:r>
              <a:rPr lang="it-IT" dirty="0">
                <a:latin typeface="Calibri Light" panose="020F0302020204030204" pitchFamily="34" charset="0"/>
              </a:rPr>
              <a:t>"</a:t>
            </a:r>
          </a:p>
          <a:p>
            <a:r>
              <a:rPr lang="it-IT" dirty="0">
                <a:latin typeface="Calibri Light" panose="020F0302020204030204" pitchFamily="34" charset="0"/>
              </a:rPr>
              <a:t>che sono discendenti dell'elemento che ha id "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it-IT" dirty="0">
                <a:latin typeface="Calibri Light" panose="020F0302020204030204" pitchFamily="34" charset="0"/>
              </a:rPr>
              <a:t>" </a:t>
            </a:r>
            <a:br>
              <a:rPr lang="it-IT" dirty="0">
                <a:latin typeface="Calibri Light" panose="020F0302020204030204" pitchFamily="34" charset="0"/>
              </a:rPr>
            </a:br>
            <a:endParaRPr lang="it-IT" dirty="0">
              <a:latin typeface="Calibri Light" panose="020F0302020204030204" pitchFamily="34" charset="0"/>
            </a:endParaRPr>
          </a:p>
          <a:p>
            <a:endParaRPr lang="it-IT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80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9544874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 err="1"/>
              <a:t>percentuali</a:t>
            </a:r>
            <a:endParaRPr dirty="0"/>
          </a:p>
        </p:txBody>
      </p:sp>
      <p:pic>
        <p:nvPicPr>
          <p:cNvPr id="436" name="Google Shape;4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51" y="2690375"/>
            <a:ext cx="2705275" cy="11180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7" name="Google Shape;43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551" y="4018351"/>
            <a:ext cx="2037075" cy="27310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8" name="Google Shape;43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350" y="2868401"/>
            <a:ext cx="4396974" cy="25927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0" name="Google Shape;440;p64"/>
          <p:cNvSpPr txBox="1">
            <a:spLocks noGrp="1"/>
          </p:cNvSpPr>
          <p:nvPr>
            <p:ph type="body" idx="1"/>
          </p:nvPr>
        </p:nvSpPr>
        <p:spPr>
          <a:xfrm>
            <a:off x="2459100" y="1712641"/>
            <a:ext cx="7578600" cy="62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Percentuale rispetto all'elemento genitore</a:t>
            </a:r>
          </a:p>
        </p:txBody>
      </p:sp>
      <p:sp>
        <p:nvSpPr>
          <p:cNvPr id="441" name="Google Shape;441;p64"/>
          <p:cNvSpPr/>
          <p:nvPr/>
        </p:nvSpPr>
        <p:spPr>
          <a:xfrm>
            <a:off x="1972150" y="5948125"/>
            <a:ext cx="2037000" cy="801300"/>
          </a:xfrm>
          <a:prstGeom prst="ellips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42" name="Google Shape;442;p64"/>
          <p:cNvSpPr txBox="1"/>
          <p:nvPr/>
        </p:nvSpPr>
        <p:spPr>
          <a:xfrm>
            <a:off x="4306499" y="5548975"/>
            <a:ext cx="4671245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75% del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genitore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che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200% di 30px.</a:t>
            </a:r>
            <a:endParaRPr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>
              <a:spcBef>
                <a:spcPts val="1000"/>
              </a:spcBef>
            </a:pPr>
            <a:r>
              <a:rPr lang="it-IT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 sz="2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imensione</a:t>
            </a:r>
            <a:r>
              <a:rPr lang="en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di p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.75*2*30 = 45px</a:t>
            </a:r>
            <a:endParaRPr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8" name="Google Shape;448;p65"/>
          <p:cNvSpPr txBox="1">
            <a:spLocks noGrp="1"/>
          </p:cNvSpPr>
          <p:nvPr>
            <p:ph type="body" idx="1"/>
          </p:nvPr>
        </p:nvSpPr>
        <p:spPr>
          <a:xfrm>
            <a:off x="842481" y="1712700"/>
            <a:ext cx="10479640" cy="454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Di </a:t>
            </a:r>
            <a:r>
              <a:rPr lang="en" dirty="0" err="1"/>
              <a:t>solito</a:t>
            </a:r>
            <a:r>
              <a:rPr lang="en" dirty="0"/>
              <a:t>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preferisce</a:t>
            </a:r>
            <a:r>
              <a:rPr lang="en" dirty="0"/>
              <a:t> </a:t>
            </a:r>
            <a:r>
              <a:rPr lang="en" dirty="0" err="1"/>
              <a:t>usare</a:t>
            </a:r>
            <a:r>
              <a:rPr lang="en" dirty="0"/>
              <a:t>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dirty="0">
                <a:ea typeface="Consolas"/>
                <a:cs typeface="Consolas"/>
                <a:sym typeface="Consolas"/>
              </a:rPr>
              <a:t> (</a:t>
            </a:r>
            <a:r>
              <a:rPr lang="it-IT" dirty="0" err="1"/>
              <a:t>emphemeral</a:t>
            </a:r>
            <a:r>
              <a:rPr lang="it-IT" dirty="0"/>
              <a:t> </a:t>
            </a:r>
            <a:r>
              <a:rPr lang="it-IT" dirty="0" err="1"/>
              <a:t>unit</a:t>
            </a:r>
            <a:r>
              <a:rPr lang="it-IT" dirty="0"/>
              <a:t>)</a:t>
            </a:r>
            <a:r>
              <a:rPr lang="en" dirty="0"/>
              <a:t>: </a:t>
            </a:r>
            <a:r>
              <a:rPr lang="en" dirty="0" err="1"/>
              <a:t>è</a:t>
            </a:r>
            <a:r>
              <a:rPr lang="en" dirty="0"/>
              <a:t> un </a:t>
            </a:r>
            <a:r>
              <a:rPr lang="en" dirty="0" err="1">
                <a:latin typeface="Calibri"/>
                <a:ea typeface="Consolas"/>
                <a:cs typeface="Calibri"/>
                <a:sym typeface="Consolas"/>
              </a:rPr>
              <a:t>f</a:t>
            </a:r>
            <a:r>
              <a:rPr lang="en" dirty="0" err="1">
                <a:latin typeface="Calibri Light" panose="020F0302020204030204" pitchFamily="34" charset="0"/>
                <a:ea typeface="Consolas"/>
                <a:cs typeface="Consolas"/>
                <a:sym typeface="Consolas"/>
              </a:rPr>
              <a:t>attore</a:t>
            </a:r>
            <a:r>
              <a:rPr lang="en" dirty="0">
                <a:latin typeface="Calibri Light" panose="020F030202020403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en" dirty="0" err="1">
                <a:latin typeface="Calibri Light" panose="020F0302020204030204" pitchFamily="34" charset="0"/>
                <a:ea typeface="Consolas"/>
                <a:cs typeface="Consolas"/>
                <a:sym typeface="Consolas"/>
              </a:rPr>
              <a:t>moltiplicativo</a:t>
            </a:r>
            <a:r>
              <a:rPr lang="en" dirty="0">
                <a:latin typeface="Calibri Light" panose="020F0302020204030204" pitchFamily="34" charset="0"/>
                <a:ea typeface="Consolas"/>
                <a:cs typeface="Consolas"/>
                <a:sym typeface="Consolas"/>
              </a:rPr>
              <a:t> rispetto </a:t>
            </a:r>
            <a:r>
              <a:rPr lang="en" dirty="0" err="1">
                <a:latin typeface="Calibri Light" panose="020F0302020204030204" pitchFamily="34" charset="0"/>
                <a:ea typeface="Consolas"/>
                <a:cs typeface="Consolas"/>
                <a:sym typeface="Consolas"/>
              </a:rPr>
              <a:t>alla</a:t>
            </a:r>
            <a:r>
              <a:rPr lang="en" dirty="0">
                <a:latin typeface="Calibri Light" panose="020F030202020403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en" dirty="0" err="1">
                <a:latin typeface="Calibri Light" panose="020F0302020204030204" pitchFamily="34" charset="0"/>
                <a:ea typeface="Consolas"/>
                <a:cs typeface="Consolas"/>
                <a:sym typeface="Consolas"/>
              </a:rPr>
              <a:t>dimensione</a:t>
            </a:r>
            <a:r>
              <a:rPr lang="en" dirty="0">
                <a:latin typeface="Calibri Light" panose="020F0302020204030204" pitchFamily="34" charset="0"/>
                <a:ea typeface="Consolas"/>
                <a:cs typeface="Consolas"/>
                <a:sym typeface="Consolas"/>
              </a:rPr>
              <a:t> del font del </a:t>
            </a:r>
            <a:r>
              <a:rPr lang="en" dirty="0" err="1">
                <a:latin typeface="Calibri Light" panose="020F0302020204030204" pitchFamily="34" charset="0"/>
                <a:ea typeface="Consolas"/>
                <a:cs typeface="Consolas"/>
                <a:sym typeface="Consolas"/>
              </a:rPr>
              <a:t>genitore</a:t>
            </a:r>
            <a:endParaRPr lang="en" dirty="0"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lang="en" dirty="0">
              <a:latin typeface="Calibri Light" panose="020F0302020204030204" pitchFamily="34" charset="0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 err="1">
                <a:latin typeface="Calibri Light" panose="020F0302020204030204" pitchFamily="34" charset="0"/>
                <a:ea typeface="Consolas"/>
                <a:cs typeface="Consolas"/>
                <a:sym typeface="Consolas"/>
              </a:rPr>
              <a:t>Esempi</a:t>
            </a:r>
            <a:r>
              <a:rPr lang="en" dirty="0">
                <a:latin typeface="Calibri Light" panose="020F0302020204030204" pitchFamily="34" charset="0"/>
                <a:ea typeface="Consolas"/>
                <a:cs typeface="Consolas"/>
                <a:sym typeface="Consolas"/>
              </a:rPr>
              <a:t>:</a:t>
            </a:r>
          </a:p>
          <a:p>
            <a:pPr lvl="1"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1em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= font size del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genitore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2em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= 2 volte font size del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genitore</a:t>
            </a:r>
            <a:endParaRPr lang="e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buChar char="-"/>
            </a:pP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.7em = 0.7 volte font size del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genitore</a:t>
            </a:r>
            <a:b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4" name="Google Shape;4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25" y="1791950"/>
            <a:ext cx="2556390" cy="10129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5" name="Google Shape;45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325" y="1983824"/>
            <a:ext cx="5235060" cy="3053774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525" y="2946352"/>
            <a:ext cx="2265352" cy="321244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3" name="Google Shape;4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26" y="1955550"/>
            <a:ext cx="2705275" cy="11180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4" name="Google Shape;4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950" y="2106401"/>
            <a:ext cx="4396974" cy="25927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6" name="Google Shape;46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025" y="3212375"/>
            <a:ext cx="2407918" cy="34796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2" name="Google Shape;4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26" y="1955550"/>
            <a:ext cx="2705275" cy="11180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3" name="Google Shape;47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950" y="2106401"/>
            <a:ext cx="4396974" cy="25927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5" name="Google Shape;475;p68"/>
          <p:cNvSpPr txBox="1"/>
          <p:nvPr/>
        </p:nvSpPr>
        <p:spPr>
          <a:xfrm>
            <a:off x="4588425" y="5288025"/>
            <a:ext cx="31521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dimensione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ereditata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da p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2em,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che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60px.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Quindi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0.75em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0.75*60 = 45px.</a:t>
            </a:r>
            <a:endParaRPr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476" name="Google Shape;47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025" y="3212375"/>
            <a:ext cx="2407918" cy="34796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7" name="Google Shape;477;p68"/>
          <p:cNvSpPr/>
          <p:nvPr/>
        </p:nvSpPr>
        <p:spPr>
          <a:xfrm>
            <a:off x="2089150" y="5589375"/>
            <a:ext cx="2343000" cy="801300"/>
          </a:xfrm>
          <a:prstGeom prst="ellips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525" y="1378429"/>
            <a:ext cx="3066100" cy="17078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3" name="Google Shape;4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551" y="3345254"/>
            <a:ext cx="2293975" cy="22406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4" name="Google Shape;48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450" y="1789213"/>
            <a:ext cx="4813200" cy="3279574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5" name="Google Shape;485;p69"/>
          <p:cNvSpPr txBox="1"/>
          <p:nvPr/>
        </p:nvSpPr>
        <p:spPr>
          <a:xfrm>
            <a:off x="3032375" y="5844825"/>
            <a:ext cx="65184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6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Perchè</a:t>
            </a:r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600" dirty="0"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6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120px e non 60px?</a:t>
            </a:r>
            <a:endParaRPr sz="26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200" y="563166"/>
            <a:ext cx="3066100" cy="17078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1" name="Google Shape;49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662" y="563175"/>
            <a:ext cx="2206050" cy="21547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2" name="Google Shape;492;p70"/>
          <p:cNvSpPr txBox="1"/>
          <p:nvPr/>
        </p:nvSpPr>
        <p:spPr>
          <a:xfrm>
            <a:off x="1944975" y="5768625"/>
            <a:ext cx="85293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 </a:t>
            </a:r>
            <a:r>
              <a:rPr lang="en" sz="26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verifichiamo</a:t>
            </a:r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con Chrome Inspector, ci </a:t>
            </a:r>
            <a:r>
              <a:rPr lang="en" sz="26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accorgiamo</a:t>
            </a:r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6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che</a:t>
            </a:r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la </a:t>
            </a:r>
            <a:r>
              <a:rPr lang="en" sz="2600" dirty="0"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per </a:t>
            </a:r>
            <a:r>
              <a:rPr lang="en" sz="2600" dirty="0"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6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600" dirty="0">
                <a:latin typeface="Consolas"/>
                <a:ea typeface="Consolas"/>
                <a:cs typeface="Consolas"/>
                <a:sym typeface="Consolas"/>
              </a:rPr>
              <a:t>2em</a:t>
            </a:r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. </a:t>
            </a:r>
            <a:r>
              <a:rPr lang="en" sz="26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Quindi</a:t>
            </a:r>
            <a:r>
              <a:rPr lang="en" sz="2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30*2*2 = 120px.</a:t>
            </a:r>
            <a:endParaRPr sz="26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493" name="Google Shape;49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0825" y="3024075"/>
            <a:ext cx="6610350" cy="2514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4" name="Google Shape;49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4075" y="563170"/>
            <a:ext cx="2860284" cy="19489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rem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1" name="Google Shape;501;p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Se non </a:t>
            </a:r>
            <a:r>
              <a:rPr lang="en" dirty="0" err="1"/>
              <a:t>vogliamo</a:t>
            </a:r>
            <a:r>
              <a:rPr lang="en" dirty="0"/>
              <a:t> far </a:t>
            </a:r>
            <a:r>
              <a:rPr lang="en" dirty="0" err="1"/>
              <a:t>riferimento</a:t>
            </a:r>
            <a:r>
              <a:rPr lang="en" dirty="0"/>
              <a:t> </a:t>
            </a:r>
            <a:r>
              <a:rPr lang="en" dirty="0" err="1"/>
              <a:t>all'elemento</a:t>
            </a:r>
            <a:r>
              <a:rPr lang="en" dirty="0"/>
              <a:t> </a:t>
            </a:r>
            <a:r>
              <a:rPr lang="en" dirty="0" err="1"/>
              <a:t>genitore</a:t>
            </a:r>
            <a:r>
              <a:rPr lang="en" dirty="0"/>
              <a:t>, ma </a:t>
            </a:r>
            <a:r>
              <a:rPr lang="en" dirty="0" err="1"/>
              <a:t>alla</a:t>
            </a:r>
            <a:r>
              <a:rPr lang="en" dirty="0"/>
              <a:t> </a:t>
            </a:r>
            <a:r>
              <a:rPr lang="en" dirty="0" err="1"/>
              <a:t>radice</a:t>
            </a:r>
            <a:r>
              <a:rPr lang="en" dirty="0"/>
              <a:t> del </a:t>
            </a:r>
            <a:r>
              <a:rPr lang="en" dirty="0" err="1"/>
              <a:t>documento</a:t>
            </a:r>
            <a:r>
              <a:rPr lang="en" dirty="0"/>
              <a:t>, </a:t>
            </a:r>
            <a:r>
              <a:rPr lang="en" dirty="0" err="1"/>
              <a:t>usiamo</a:t>
            </a:r>
            <a:r>
              <a:rPr lang="en" dirty="0"/>
              <a:t> rem:</a:t>
            </a:r>
            <a:endParaRPr dirty="0"/>
          </a:p>
          <a:p>
            <a:pPr marL="0" indent="0">
              <a:buNone/>
            </a:pPr>
            <a:endParaRPr dirty="0"/>
          </a:p>
          <a:p>
            <a:pPr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rem</a:t>
            </a:r>
            <a:r>
              <a:rPr lang="en" dirty="0"/>
              <a:t> </a:t>
            </a:r>
            <a:r>
              <a:rPr lang="en" dirty="0" err="1"/>
              <a:t>rappresenta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" dirty="0"/>
              <a:t> </a:t>
            </a:r>
            <a:r>
              <a:rPr lang="en" dirty="0" err="1"/>
              <a:t>dell'elemento</a:t>
            </a:r>
            <a:r>
              <a:rPr lang="en" dirty="0"/>
              <a:t> </a:t>
            </a:r>
            <a:r>
              <a:rPr lang="en" b="1" u="sng" dirty="0" err="1"/>
              <a:t>radice</a:t>
            </a:r>
            <a:endParaRPr dirty="0"/>
          </a:p>
          <a:p>
            <a:pPr lvl="1"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1rem</a:t>
            </a:r>
            <a:r>
              <a:rPr lang="en" dirty="0"/>
              <a:t> = root (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" dirty="0"/>
              <a:t> tag) font size</a:t>
            </a:r>
            <a:endParaRPr dirty="0"/>
          </a:p>
          <a:p>
            <a:pPr lvl="1"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2rem</a:t>
            </a:r>
            <a:r>
              <a:rPr lang="en" dirty="0"/>
              <a:t> = 2 volte root font size</a:t>
            </a:r>
            <a:endParaRPr b="1" dirty="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rem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8" name="Google Shape;5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250" y="3600525"/>
            <a:ext cx="2395600" cy="30130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9" name="Google Shape;50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250" y="1716300"/>
            <a:ext cx="3096048" cy="170956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0" name="Google Shape;51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751" y="1716302"/>
            <a:ext cx="4648151" cy="27041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rem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17" name="Google Shape;51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250" y="3600525"/>
            <a:ext cx="2395600" cy="30130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8" name="Google Shape;51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250" y="1716300"/>
            <a:ext cx="3096048" cy="170956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9" name="Google Shape;51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751" y="1716302"/>
            <a:ext cx="4648151" cy="27041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0" name="Google Shape;520;p73"/>
          <p:cNvSpPr/>
          <p:nvPr/>
        </p:nvSpPr>
        <p:spPr>
          <a:xfrm>
            <a:off x="1831125" y="3425875"/>
            <a:ext cx="1159500" cy="801300"/>
          </a:xfrm>
          <a:prstGeom prst="ellips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21" name="Google Shape;521;p73"/>
          <p:cNvSpPr txBox="1"/>
          <p:nvPr/>
        </p:nvSpPr>
        <p:spPr>
          <a:xfrm>
            <a:off x="4656325" y="4595450"/>
            <a:ext cx="31521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impostato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sull'elemento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Collisioni</a:t>
            </a:r>
            <a:endParaRPr dirty="0"/>
          </a:p>
          <a:p>
            <a:endParaRPr dirty="0"/>
          </a:p>
        </p:txBody>
      </p:sp>
      <p:sp>
        <p:nvSpPr>
          <p:cNvPr id="368" name="Google Shape;368;p52"/>
          <p:cNvSpPr txBox="1">
            <a:spLocks noGrp="1"/>
          </p:cNvSpPr>
          <p:nvPr>
            <p:ph type="body" idx="1"/>
          </p:nvPr>
        </p:nvSpPr>
        <p:spPr>
          <a:xfrm>
            <a:off x="1899100" y="1548978"/>
            <a:ext cx="9245977" cy="457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Quando</a:t>
            </a:r>
            <a:r>
              <a:rPr lang="en" dirty="0"/>
              <a:t> ci </a:t>
            </a:r>
            <a:r>
              <a:rPr lang="en" dirty="0" err="1"/>
              <a:t>sono</a:t>
            </a:r>
            <a:r>
              <a:rPr lang="en" dirty="0"/>
              <a:t> </a:t>
            </a:r>
            <a:r>
              <a:rPr lang="en" dirty="0" err="1"/>
              <a:t>collisioni</a:t>
            </a:r>
            <a:r>
              <a:rPr lang="en" dirty="0"/>
              <a:t>, </a:t>
            </a:r>
            <a:r>
              <a:rPr lang="en" dirty="0" err="1"/>
              <a:t>vince</a:t>
            </a:r>
            <a:r>
              <a:rPr lang="en" dirty="0"/>
              <a:t> la </a:t>
            </a:r>
            <a:r>
              <a:rPr lang="en" dirty="0" err="1"/>
              <a:t>regola</a:t>
            </a:r>
            <a:r>
              <a:rPr lang="en" dirty="0"/>
              <a:t> </a:t>
            </a:r>
            <a:r>
              <a:rPr lang="en" dirty="0" err="1"/>
              <a:t>più</a:t>
            </a:r>
            <a:r>
              <a:rPr lang="en" dirty="0"/>
              <a:t> </a:t>
            </a:r>
            <a:r>
              <a:rPr lang="en" dirty="0" err="1"/>
              <a:t>specifica</a:t>
            </a:r>
            <a:r>
              <a:rPr lang="en" dirty="0"/>
              <a:t> (</a:t>
            </a:r>
            <a:r>
              <a:rPr lang="en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specificity</a:t>
            </a:r>
            <a:r>
              <a:rPr lang="en" dirty="0"/>
              <a:t>)</a:t>
            </a:r>
            <a:br>
              <a:rPr lang="en" dirty="0"/>
            </a:br>
            <a:br>
              <a:rPr lang="en" dirty="0"/>
            </a:br>
            <a:r>
              <a:rPr lang="en" dirty="0"/>
              <a:t>	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div strong { color: </a:t>
            </a:r>
            <a:r>
              <a:rPr lang="en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b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strong { color: </a:t>
            </a:r>
            <a:r>
              <a:rPr lang="en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	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	&lt;strong&gt;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What color am I?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&lt;/strong&gt;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&lt;/div&gt;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rem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8" name="Google Shape;5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250" y="3600525"/>
            <a:ext cx="2395600" cy="30130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9" name="Google Shape;52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250" y="1716300"/>
            <a:ext cx="3096048" cy="170956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0" name="Google Shape;53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751" y="1716302"/>
            <a:ext cx="4648151" cy="27041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1" name="Google Shape;531;p74"/>
          <p:cNvSpPr/>
          <p:nvPr/>
        </p:nvSpPr>
        <p:spPr>
          <a:xfrm>
            <a:off x="1831125" y="5683200"/>
            <a:ext cx="2626800" cy="801300"/>
          </a:xfrm>
          <a:prstGeom prst="ellips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32" name="Google Shape;532;p74"/>
          <p:cNvSpPr txBox="1"/>
          <p:nvPr/>
        </p:nvSpPr>
        <p:spPr>
          <a:xfrm>
            <a:off x="4642750" y="5381850"/>
            <a:ext cx="31521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.75em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calculato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dalla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radice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che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30px.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Quindi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30*.75 = 22.5px.</a:t>
            </a:r>
            <a:endParaRPr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Dimensioni</a:t>
            </a:r>
            <a:r>
              <a:rPr lang="en" dirty="0"/>
              <a:t> relative </a:t>
            </a:r>
            <a:r>
              <a:rPr lang="en" dirty="0" err="1"/>
              <a:t>dei</a:t>
            </a:r>
            <a:r>
              <a:rPr lang="en" dirty="0"/>
              <a:t> font: </a:t>
            </a:r>
            <a:r>
              <a:rPr lang="en" dirty="0" err="1"/>
              <a:t>conclusioni</a:t>
            </a:r>
            <a:endParaRPr dirty="0"/>
          </a:p>
        </p:txBody>
      </p:sp>
      <p:sp>
        <p:nvSpPr>
          <p:cNvPr id="538" name="Google Shape;538;p7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1000"/>
              </a:spcBef>
              <a:buChar char="-"/>
            </a:pPr>
            <a:r>
              <a:rPr lang="en" dirty="0" err="1"/>
              <a:t>Preferire</a:t>
            </a:r>
            <a:r>
              <a:rPr lang="en" dirty="0"/>
              <a:t>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dirty="0"/>
              <a:t> and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rem</a:t>
            </a:r>
            <a:r>
              <a:rPr lang="en" dirty="0"/>
              <a:t> alle </a:t>
            </a:r>
            <a:r>
              <a:rPr lang="en" dirty="0" err="1"/>
              <a:t>percentuali</a:t>
            </a:r>
            <a:endParaRPr dirty="0"/>
          </a:p>
          <a:p>
            <a:pPr lvl="1">
              <a:buChar char="-"/>
            </a:pPr>
            <a:r>
              <a:rPr lang="it-IT" sz="2000" dirty="0" err="1"/>
              <a:t>P</a:t>
            </a:r>
            <a:r>
              <a:rPr lang="en" sz="2000" dirty="0" err="1"/>
              <a:t>iù</a:t>
            </a:r>
            <a:r>
              <a:rPr lang="en" sz="2000" dirty="0"/>
              <a:t> </a:t>
            </a:r>
            <a:r>
              <a:rPr lang="en" sz="2000" dirty="0" err="1"/>
              <a:t>chiaro</a:t>
            </a:r>
            <a:endParaRPr sz="2000" dirty="0"/>
          </a:p>
          <a:p>
            <a:pPr>
              <a:buChar char="-"/>
            </a:pPr>
            <a:r>
              <a:rPr lang="en" dirty="0" err="1"/>
              <a:t>Usare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rem</a:t>
            </a:r>
            <a:r>
              <a:rPr lang="en" dirty="0"/>
              <a:t> per </a:t>
            </a:r>
            <a:r>
              <a:rPr lang="en" dirty="0" err="1"/>
              <a:t>evitare</a:t>
            </a:r>
            <a:r>
              <a:rPr lang="en" dirty="0"/>
              <a:t> </a:t>
            </a:r>
            <a:r>
              <a:rPr lang="en" dirty="0" err="1"/>
              <a:t>dimensioni</a:t>
            </a:r>
            <a:r>
              <a:rPr lang="en" dirty="0"/>
              <a:t> </a:t>
            </a:r>
            <a:r>
              <a:rPr lang="en" dirty="0" err="1"/>
              <a:t>ereditate</a:t>
            </a:r>
            <a:endParaRPr dirty="0"/>
          </a:p>
          <a:p>
            <a:pPr>
              <a:buChar char="-"/>
            </a:pPr>
            <a:r>
              <a:rPr lang="en" dirty="0" err="1"/>
              <a:t>Oltre</a:t>
            </a:r>
            <a:r>
              <a:rPr lang="en" dirty="0"/>
              <a:t> a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" dirty="0"/>
              <a:t>, </a:t>
            </a:r>
            <a:r>
              <a:rPr lang="en" dirty="0" err="1"/>
              <a:t>considerare</a:t>
            </a:r>
            <a:r>
              <a:rPr lang="en" dirty="0"/>
              <a:t> </a:t>
            </a:r>
            <a:r>
              <a:rPr lang="en" dirty="0" err="1"/>
              <a:t>anche</a:t>
            </a:r>
            <a:r>
              <a:rPr lang="en" dirty="0"/>
              <a:t>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dirty="0"/>
              <a:t>/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rem</a:t>
            </a:r>
            <a:r>
              <a:rPr lang="en" dirty="0"/>
              <a:t> for:</a:t>
            </a:r>
            <a:endParaRPr dirty="0"/>
          </a:p>
          <a:p>
            <a:pPr lvl="1">
              <a:buFont typeface="Consolas"/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line-height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buFont typeface="Consolas"/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margin-top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buFont typeface="Consolas"/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margin-bottom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Conclusioni</a:t>
            </a:r>
            <a:endParaRPr dirty="0"/>
          </a:p>
        </p:txBody>
      </p:sp>
      <p:sp>
        <p:nvSpPr>
          <p:cNvPr id="565" name="Google Shape;565;p7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1000"/>
              </a:spcBef>
              <a:buChar char="-"/>
            </a:pPr>
            <a:r>
              <a:rPr lang="en" dirty="0" err="1"/>
              <a:t>Usare</a:t>
            </a:r>
            <a:r>
              <a:rPr lang="en" dirty="0"/>
              <a:t> sempre il tag  </a:t>
            </a:r>
            <a:r>
              <a:rPr lang="en" b="1" dirty="0"/>
              <a:t>meta viewport tag</a:t>
            </a:r>
            <a:endParaRPr b="1" dirty="0"/>
          </a:p>
          <a:p>
            <a:pPr>
              <a:spcBef>
                <a:spcPts val="1000"/>
              </a:spcBef>
              <a:buChar char="-"/>
            </a:pPr>
            <a:r>
              <a:rPr lang="en" dirty="0" err="1"/>
              <a:t>Usare</a:t>
            </a:r>
            <a:r>
              <a:rPr lang="en" dirty="0"/>
              <a:t>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en" b="1" dirty="0"/>
              <a:t> queries</a:t>
            </a:r>
            <a:r>
              <a:rPr lang="en" dirty="0"/>
              <a:t> per </a:t>
            </a:r>
            <a:r>
              <a:rPr lang="en" dirty="0" err="1"/>
              <a:t>aggiungere</a:t>
            </a:r>
            <a:r>
              <a:rPr lang="en" dirty="0"/>
              <a:t>/</a:t>
            </a:r>
            <a:r>
              <a:rPr lang="en" dirty="0" err="1"/>
              <a:t>aggiustare</a:t>
            </a:r>
            <a:r>
              <a:rPr lang="en" dirty="0"/>
              <a:t> </a:t>
            </a:r>
            <a:r>
              <a:rPr lang="en" dirty="0" err="1"/>
              <a:t>stili</a:t>
            </a:r>
            <a:r>
              <a:rPr lang="en" dirty="0"/>
              <a:t> per </a:t>
            </a:r>
            <a:r>
              <a:rPr lang="en" dirty="0" err="1"/>
              <a:t>dispositivi</a:t>
            </a:r>
            <a:r>
              <a:rPr lang="en" dirty="0"/>
              <a:t> con </a:t>
            </a:r>
            <a:r>
              <a:rPr lang="en" dirty="0" err="1"/>
              <a:t>caratteristiche</a:t>
            </a:r>
            <a:r>
              <a:rPr lang="en" dirty="0"/>
              <a:t> </a:t>
            </a:r>
            <a:r>
              <a:rPr lang="en" dirty="0" err="1"/>
              <a:t>particolari</a:t>
            </a:r>
            <a:r>
              <a:rPr lang="en" dirty="0"/>
              <a:t> (ad es. </a:t>
            </a:r>
            <a:r>
              <a:rPr lang="it-IT" dirty="0"/>
              <a:t>d</a:t>
            </a:r>
            <a:r>
              <a:rPr lang="en" dirty="0" err="1"/>
              <a:t>imensioni</a:t>
            </a:r>
            <a:r>
              <a:rPr lang="en" dirty="0"/>
              <a:t> </a:t>
            </a:r>
            <a:r>
              <a:rPr lang="en" dirty="0" err="1"/>
              <a:t>dello</a:t>
            </a:r>
            <a:r>
              <a:rPr lang="en" dirty="0"/>
              <a:t> </a:t>
            </a:r>
            <a:r>
              <a:rPr lang="en" dirty="0" err="1"/>
              <a:t>schermo</a:t>
            </a:r>
            <a:r>
              <a:rPr lang="en" dirty="0"/>
              <a:t> </a:t>
            </a:r>
            <a:r>
              <a:rPr lang="en" dirty="0" err="1"/>
              <a:t>ridotte</a:t>
            </a:r>
            <a:r>
              <a:rPr lang="en" dirty="0"/>
              <a:t>)</a:t>
            </a:r>
            <a:endParaRPr dirty="0"/>
          </a:p>
          <a:p>
            <a:pPr>
              <a:spcBef>
                <a:spcPts val="1000"/>
              </a:spcBef>
              <a:buChar char="-"/>
            </a:pPr>
            <a:r>
              <a:rPr lang="en" dirty="0" err="1"/>
              <a:t>Usare</a:t>
            </a:r>
            <a:r>
              <a:rPr lang="en" dirty="0"/>
              <a:t> </a:t>
            </a:r>
            <a:r>
              <a:rPr lang="en" b="1" dirty="0"/>
              <a:t>Chrome Device Mode </a:t>
            </a:r>
            <a:r>
              <a:rPr lang="en" dirty="0"/>
              <a:t> per </a:t>
            </a:r>
            <a:r>
              <a:rPr lang="en" dirty="0" err="1"/>
              <a:t>simulare</a:t>
            </a:r>
            <a:r>
              <a:rPr lang="en" dirty="0"/>
              <a:t> il rendering</a:t>
            </a:r>
            <a:endParaRPr dirty="0"/>
          </a:p>
          <a:p>
            <a:pPr>
              <a:spcBef>
                <a:spcPts val="1000"/>
              </a:spcBef>
              <a:buChar char="-"/>
            </a:pPr>
            <a:r>
              <a:rPr lang="en" dirty="0"/>
              <a:t>P</a:t>
            </a:r>
            <a:r>
              <a:rPr lang="it-IT" dirty="0"/>
              <a:t>e</a:t>
            </a:r>
            <a:r>
              <a:rPr lang="en" dirty="0"/>
              <a:t>r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dirty="0"/>
              <a:t> 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dirty="0"/>
              <a:t>, </a:t>
            </a:r>
            <a:r>
              <a:rPr lang="en" dirty="0" err="1"/>
              <a:t>preferire</a:t>
            </a:r>
            <a:r>
              <a:rPr lang="en" dirty="0"/>
              <a:t> </a:t>
            </a:r>
            <a:r>
              <a:rPr lang="en" dirty="0" err="1"/>
              <a:t>percentuali</a:t>
            </a:r>
            <a:endParaRPr dirty="0"/>
          </a:p>
          <a:p>
            <a:pPr>
              <a:spcBef>
                <a:spcPts val="1000"/>
              </a:spcBef>
              <a:buChar char="-"/>
            </a:pPr>
            <a:r>
              <a:rPr lang="en" dirty="0"/>
              <a:t>Per </a:t>
            </a:r>
            <a:r>
              <a:rPr lang="it-IT" dirty="0"/>
              <a:t>i</a:t>
            </a:r>
            <a:r>
              <a:rPr lang="en" dirty="0"/>
              <a:t> fonts, </a:t>
            </a:r>
            <a:r>
              <a:rPr lang="en" dirty="0" err="1"/>
              <a:t>preferire</a:t>
            </a:r>
            <a:r>
              <a:rPr lang="en" dirty="0"/>
              <a:t>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dirty="0"/>
              <a:t> 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rem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buChar char="-"/>
            </a:pPr>
            <a:endParaRPr dirty="0"/>
          </a:p>
          <a:p>
            <a:pPr marL="0" indent="0">
              <a:spcBef>
                <a:spcPts val="1000"/>
              </a:spcBef>
              <a:buNone/>
            </a:pPr>
            <a:r>
              <a:rPr lang="en" dirty="0"/>
              <a:t>Per </a:t>
            </a:r>
            <a:r>
              <a:rPr lang="en" dirty="0" err="1"/>
              <a:t>approfondimenti</a:t>
            </a:r>
            <a:r>
              <a:rPr lang="en" dirty="0"/>
              <a:t>, </a:t>
            </a:r>
            <a:r>
              <a:rPr lang="en" dirty="0" err="1"/>
              <a:t>vedi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responsive web design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Collisioni</a:t>
            </a:r>
            <a:endParaRPr dirty="0"/>
          </a:p>
          <a:p>
            <a:endParaRPr dirty="0"/>
          </a:p>
        </p:txBody>
      </p:sp>
      <p:sp>
        <p:nvSpPr>
          <p:cNvPr id="368" name="Google Shape;368;p52"/>
          <p:cNvSpPr txBox="1">
            <a:spLocks noGrp="1"/>
          </p:cNvSpPr>
          <p:nvPr>
            <p:ph type="body" idx="1"/>
          </p:nvPr>
        </p:nvSpPr>
        <p:spPr>
          <a:xfrm>
            <a:off x="1899100" y="1548978"/>
            <a:ext cx="9245977" cy="457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Quando</a:t>
            </a:r>
            <a:r>
              <a:rPr lang="en" dirty="0"/>
              <a:t> ci </a:t>
            </a:r>
            <a:r>
              <a:rPr lang="en" dirty="0" err="1"/>
              <a:t>sono</a:t>
            </a:r>
            <a:r>
              <a:rPr lang="en" dirty="0"/>
              <a:t> </a:t>
            </a:r>
            <a:r>
              <a:rPr lang="en" dirty="0" err="1"/>
              <a:t>collisioni</a:t>
            </a:r>
            <a:r>
              <a:rPr lang="en" dirty="0"/>
              <a:t>, </a:t>
            </a:r>
            <a:r>
              <a:rPr lang="en" dirty="0" err="1"/>
              <a:t>vince</a:t>
            </a:r>
            <a:r>
              <a:rPr lang="en" dirty="0"/>
              <a:t> la </a:t>
            </a:r>
            <a:r>
              <a:rPr lang="en" dirty="0" err="1"/>
              <a:t>regola</a:t>
            </a:r>
            <a:r>
              <a:rPr lang="en" dirty="0"/>
              <a:t> </a:t>
            </a:r>
            <a:r>
              <a:rPr lang="en" dirty="0" err="1"/>
              <a:t>più</a:t>
            </a:r>
            <a:r>
              <a:rPr lang="en" dirty="0"/>
              <a:t> </a:t>
            </a:r>
            <a:r>
              <a:rPr lang="en" dirty="0" err="1"/>
              <a:t>specifica</a:t>
            </a:r>
            <a:r>
              <a:rPr lang="en" dirty="0"/>
              <a:t> (</a:t>
            </a:r>
            <a:r>
              <a:rPr lang="en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specificity</a:t>
            </a:r>
            <a:r>
              <a:rPr lang="en" dirty="0"/>
              <a:t>)</a:t>
            </a:r>
            <a:br>
              <a:rPr lang="en" dirty="0"/>
            </a:br>
            <a:br>
              <a:rPr lang="en" dirty="0"/>
            </a:br>
            <a:r>
              <a:rPr lang="en" dirty="0"/>
              <a:t>	</a:t>
            </a:r>
            <a:r>
              <a:rPr lang="it-IT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div strong { color: </a:t>
            </a:r>
            <a:r>
              <a:rPr lang="it-IT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it-IT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br>
              <a:rPr lang="it-IT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t-IT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strong { color: </a:t>
            </a:r>
            <a:r>
              <a:rPr lang="it-IT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it-IT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latin typeface="Consolas"/>
                <a:ea typeface="Consolas"/>
                <a:cs typeface="Consolas"/>
                <a:sym typeface="Consolas"/>
              </a:rPr>
              <a:t>&lt;div&gt;</a:t>
            </a:r>
          </a:p>
          <a:p>
            <a:pPr marL="0" indent="0">
              <a:buNone/>
            </a:pPr>
            <a:r>
              <a:rPr lang="it-IT" dirty="0">
                <a:latin typeface="Consolas"/>
                <a:ea typeface="Consolas"/>
                <a:cs typeface="Consolas"/>
                <a:sym typeface="Consolas"/>
              </a:rPr>
              <a:t>		&lt;strong&gt;</a:t>
            </a:r>
            <a:r>
              <a:rPr lang="it-IT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What</a:t>
            </a:r>
            <a:r>
              <a:rPr lang="it-IT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it-IT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am</a:t>
            </a:r>
            <a:r>
              <a:rPr lang="it-IT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I?</a:t>
            </a:r>
            <a:r>
              <a:rPr lang="it-IT" dirty="0">
                <a:latin typeface="Consolas"/>
                <a:ea typeface="Consolas"/>
                <a:cs typeface="Consolas"/>
                <a:sym typeface="Consolas"/>
              </a:rPr>
              <a:t>&lt;/strong&gt;</a:t>
            </a:r>
            <a:br>
              <a:rPr lang="it-IT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it-IT" dirty="0">
                <a:latin typeface="Consolas"/>
                <a:ea typeface="Consolas"/>
                <a:cs typeface="Consolas"/>
                <a:sym typeface="Consolas"/>
              </a:rPr>
              <a:t>	&lt;/div&gt;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76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/>
              <a:t>Collisioni</a:t>
            </a:r>
          </a:p>
        </p:txBody>
      </p:sp>
      <p:sp>
        <p:nvSpPr>
          <p:cNvPr id="380" name="Google Shape;380;p54"/>
          <p:cNvSpPr txBox="1"/>
          <p:nvPr/>
        </p:nvSpPr>
        <p:spPr>
          <a:xfrm>
            <a:off x="1899101" y="1472778"/>
            <a:ext cx="8229600" cy="4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it-IT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Regole di precedenza per specificità (</a:t>
            </a:r>
            <a:r>
              <a:rPr lang="it-IT" sz="2400" u="sng" dirty="0">
                <a:solidFill>
                  <a:srgbClr val="1368F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</a:t>
            </a:r>
            <a:r>
              <a:rPr lang="it-IT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):</a:t>
            </a:r>
          </a:p>
          <a:p>
            <a:pPr marL="457200" indent="-381000">
              <a:lnSpc>
                <a:spcPct val="115000"/>
              </a:lnSpc>
              <a:buClr>
                <a:srgbClr val="333336"/>
              </a:buClr>
              <a:buSzPts val="2400"/>
              <a:buFont typeface="Calibri"/>
              <a:buChar char="●"/>
            </a:pPr>
            <a:r>
              <a:rPr lang="it-IT" sz="2400" dirty="0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it-IT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più specifico di </a:t>
            </a:r>
            <a:r>
              <a:rPr lang="it-IT" sz="2400" dirty="0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endParaRPr lang="it-IT"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457200" indent="-381000">
              <a:lnSpc>
                <a:spcPct val="115000"/>
              </a:lnSpc>
              <a:buClr>
                <a:srgbClr val="333336"/>
              </a:buClr>
              <a:buSzPts val="2400"/>
              <a:buFont typeface="Calibri"/>
              <a:buChar char="●"/>
            </a:pPr>
            <a:r>
              <a:rPr lang="it-IT" sz="2400" dirty="0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it-IT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più specifico del nome dell'elemento</a:t>
            </a:r>
          </a:p>
          <a:p>
            <a:pPr marL="457200" indent="-381000">
              <a:lnSpc>
                <a:spcPct val="115000"/>
              </a:lnSpc>
              <a:buClr>
                <a:srgbClr val="333336"/>
              </a:buClr>
              <a:buSzPts val="2400"/>
              <a:buFont typeface="Calibri"/>
              <a:buChar char="●"/>
            </a:pPr>
            <a:r>
              <a:rPr lang="it-IT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Regole che puntano direttamente ad un elemento sono più specifiche delle regole ereditate (vedi oltre)</a:t>
            </a:r>
          </a:p>
          <a:p>
            <a:pPr>
              <a:lnSpc>
                <a:spcPct val="115000"/>
              </a:lnSpc>
            </a:pPr>
            <a:endParaRPr lang="it-IT"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/>
              <a:t>Collisioni</a:t>
            </a:r>
          </a:p>
        </p:txBody>
      </p:sp>
      <p:sp>
        <p:nvSpPr>
          <p:cNvPr id="386" name="Google Shape;386;p55"/>
          <p:cNvSpPr txBox="1"/>
          <p:nvPr/>
        </p:nvSpPr>
        <p:spPr>
          <a:xfrm>
            <a:off x="1899101" y="1472778"/>
            <a:ext cx="8229600" cy="4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buClr>
                <a:srgbClr val="333336"/>
              </a:buClr>
              <a:buSzPts val="2400"/>
              <a:buFont typeface="Calibri"/>
              <a:buChar char="-"/>
            </a:pPr>
            <a:r>
              <a:rPr lang="it-IT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 caso di uguale specificità, vince l'ultima regola.</a:t>
            </a:r>
          </a:p>
          <a:p>
            <a:endParaRPr lang="it-IT"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indent="457200">
              <a:lnSpc>
                <a:spcPct val="115000"/>
              </a:lnSpc>
            </a:pPr>
            <a:r>
              <a:rPr lang="it-IT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strong { color: </a:t>
            </a:r>
            <a:r>
              <a:rPr lang="it-IT" sz="24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it-IT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br>
              <a:rPr lang="it-IT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t-IT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strong { color: </a:t>
            </a:r>
            <a:r>
              <a:rPr lang="it-IT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it-IT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</a:p>
          <a:p>
            <a:pPr>
              <a:lnSpc>
                <a:spcPct val="115000"/>
              </a:lnSpc>
            </a:pPr>
            <a:endParaRPr lang="it-IT" sz="2400" dirty="0">
              <a:solidFill>
                <a:srgbClr val="434343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it-IT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	</a:t>
            </a:r>
            <a:r>
              <a:rPr lang="it-IT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</a:p>
          <a:p>
            <a:pPr>
              <a:lnSpc>
                <a:spcPct val="115000"/>
              </a:lnSpc>
            </a:pPr>
            <a:r>
              <a:rPr lang="it-IT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		&lt;strong&gt;</a:t>
            </a:r>
            <a:r>
              <a:rPr lang="it-IT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What</a:t>
            </a:r>
            <a:r>
              <a:rPr lang="it-IT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it-IT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am</a:t>
            </a:r>
            <a:r>
              <a:rPr lang="it-IT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I?</a:t>
            </a:r>
            <a:r>
              <a:rPr lang="it-IT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&lt;/strong&gt;</a:t>
            </a:r>
            <a:br>
              <a:rPr lang="it-IT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it-IT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	&lt;/div&gt;</a:t>
            </a:r>
          </a:p>
          <a:p>
            <a:endParaRPr lang="it-IT"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endParaRPr lang="it-IT"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r>
              <a:rPr lang="it-IT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Il processo di definizione di quale regola si applica si chiama </a:t>
            </a:r>
            <a:r>
              <a:rPr lang="it-IT" u="sng" dirty="0">
                <a:solidFill>
                  <a:schemeClr val="hlink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  <a:hlinkClick r:id="rId3"/>
              </a:rPr>
              <a:t>cascade</a:t>
            </a:r>
            <a:r>
              <a:rPr lang="it-IT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. </a:t>
            </a:r>
            <a:br>
              <a:rPr lang="it-IT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</a:br>
            <a:r>
              <a:rPr lang="it-IT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Da questa caratteristica, la "C" di CSS (</a:t>
            </a:r>
            <a:r>
              <a:rPr lang="it-IT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Cascading</a:t>
            </a:r>
            <a:r>
              <a:rPr lang="it-IT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Style </a:t>
            </a:r>
            <a:r>
              <a:rPr lang="it-IT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Sheets</a:t>
            </a:r>
            <a:r>
              <a:rPr lang="it-IT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).</a:t>
            </a:r>
            <a:endParaRPr lang="it-IT"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/>
              <a:t>Ereditarietà</a:t>
            </a:r>
          </a:p>
        </p:txBody>
      </p:sp>
      <p:sp>
        <p:nvSpPr>
          <p:cNvPr id="392" name="Google Shape;392;p56"/>
          <p:cNvSpPr txBox="1"/>
          <p:nvPr/>
        </p:nvSpPr>
        <p:spPr>
          <a:xfrm>
            <a:off x="5026675" y="2369700"/>
            <a:ext cx="4657500" cy="135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a, h1, p, strong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font-family: Helvetica;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56"/>
          <p:cNvSpPr txBox="1"/>
          <p:nvPr/>
        </p:nvSpPr>
        <p:spPr>
          <a:xfrm>
            <a:off x="5026675" y="3879475"/>
            <a:ext cx="4762800" cy="2749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body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font-family: Helvetica;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h1, h2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font-family: Consolas;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56"/>
          <p:cNvSpPr txBox="1">
            <a:spLocks noGrp="1"/>
          </p:cNvSpPr>
          <p:nvPr>
            <p:ph type="body" idx="1"/>
          </p:nvPr>
        </p:nvSpPr>
        <p:spPr>
          <a:xfrm>
            <a:off x="2404675" y="2529350"/>
            <a:ext cx="2426100" cy="100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it-IT" sz="1800" b="1" dirty="0"/>
              <a:t>Invece di selezionare tutti gli elementi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it-IT" sz="1800" b="1" dirty="0"/>
              <a:t>individualmente,</a:t>
            </a:r>
          </a:p>
        </p:txBody>
      </p:sp>
      <p:sp>
        <p:nvSpPr>
          <p:cNvPr id="395" name="Google Shape;395;p56"/>
          <p:cNvSpPr txBox="1">
            <a:spLocks noGrp="1"/>
          </p:cNvSpPr>
          <p:nvPr>
            <p:ph type="body" idx="1"/>
          </p:nvPr>
        </p:nvSpPr>
        <p:spPr>
          <a:xfrm>
            <a:off x="2481700" y="3947850"/>
            <a:ext cx="2426100" cy="100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it-IT" sz="1800" b="1" dirty="0"/>
              <a:t>possiamo impostare lo stile su un antenato: lo stile è ereditato dai discendenti.</a:t>
            </a:r>
          </a:p>
        </p:txBody>
      </p:sp>
      <p:sp>
        <p:nvSpPr>
          <p:cNvPr id="396" name="Google Shape;396;p56"/>
          <p:cNvSpPr txBox="1">
            <a:spLocks noGrp="1"/>
          </p:cNvSpPr>
          <p:nvPr>
            <p:ph type="body" idx="1"/>
          </p:nvPr>
        </p:nvSpPr>
        <p:spPr>
          <a:xfrm>
            <a:off x="2481700" y="5471850"/>
            <a:ext cx="2426100" cy="100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it-IT" sz="1800" b="1" dirty="0"/>
              <a:t>Lo stile può essere sovrascritto</a:t>
            </a:r>
          </a:p>
        </p:txBody>
      </p:sp>
      <p:sp>
        <p:nvSpPr>
          <p:cNvPr id="397" name="Google Shape;397;p56"/>
          <p:cNvSpPr txBox="1">
            <a:spLocks noGrp="1"/>
          </p:cNvSpPr>
          <p:nvPr>
            <p:ph type="body" idx="1"/>
          </p:nvPr>
        </p:nvSpPr>
        <p:spPr>
          <a:xfrm>
            <a:off x="2306700" y="1529667"/>
            <a:ext cx="7578600" cy="100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/>
              <a:t>Con riferimento all'albero associato al documento HTML, gli stili CSS sono ereditati da padre a figlio.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293914" y="347160"/>
            <a:ext cx="11070772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dirty="0"/>
              <a:t>Anatomia di un sistema informativo su Web</a:t>
            </a:r>
            <a:endParaRPr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97021BE-D491-6C42-B16F-6251D46D1221}"/>
              </a:ext>
            </a:extLst>
          </p:cNvPr>
          <p:cNvSpPr/>
          <p:nvPr/>
        </p:nvSpPr>
        <p:spPr>
          <a:xfrm>
            <a:off x="4166315" y="1669926"/>
            <a:ext cx="1235146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Browser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(Firefox, Chrome,…)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587D1EB-E571-424F-91A6-D737B3CCCB66}"/>
              </a:ext>
            </a:extLst>
          </p:cNvPr>
          <p:cNvSpPr/>
          <p:nvPr/>
        </p:nvSpPr>
        <p:spPr>
          <a:xfrm>
            <a:off x="8450375" y="1669926"/>
            <a:ext cx="1235146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Site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Fumetto 4 8">
            <a:extLst>
              <a:ext uri="{FF2B5EF4-FFF2-40B4-BE49-F238E27FC236}">
                <a16:creationId xmlns:a16="http://schemas.microsoft.com/office/drawing/2014/main" id="{679F9184-9094-0041-B377-33A7DDACD740}"/>
              </a:ext>
            </a:extLst>
          </p:cNvPr>
          <p:cNvSpPr/>
          <p:nvPr/>
        </p:nvSpPr>
        <p:spPr>
          <a:xfrm>
            <a:off x="6044526" y="1792144"/>
            <a:ext cx="1684939" cy="574037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internet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C64708-2073-7046-A9EC-FFDDE4861D5D}"/>
              </a:ext>
            </a:extLst>
          </p:cNvPr>
          <p:cNvSpPr txBox="1"/>
          <p:nvPr/>
        </p:nvSpPr>
        <p:spPr>
          <a:xfrm>
            <a:off x="1638273" y="1739958"/>
            <a:ext cx="2528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30.000 mt</a:t>
            </a:r>
          </a:p>
          <a:p>
            <a:r>
              <a:rPr lang="en-US" dirty="0" err="1">
                <a:latin typeface="Calibri Light" panose="020F0302020204030204" pitchFamily="34" charset="0"/>
              </a:rPr>
              <a:t>Architettura</a:t>
            </a:r>
            <a:r>
              <a:rPr lang="en-US" dirty="0">
                <a:latin typeface="Calibri Light" panose="020F0302020204030204" pitchFamily="34" charset="0"/>
              </a:rPr>
              <a:t> client server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BF9A995-36B0-7C4E-869C-4F0086BDF589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V="1">
            <a:off x="5401461" y="2079163"/>
            <a:ext cx="648290" cy="8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A4C62AD-EE6C-F645-BE69-91A59BF314A5}"/>
              </a:ext>
            </a:extLst>
          </p:cNvPr>
          <p:cNvCxnSpPr>
            <a:stCxn id="9" idx="2"/>
            <a:endCxn id="8" idx="1"/>
          </p:cNvCxnSpPr>
          <p:nvPr/>
        </p:nvCxnSpPr>
        <p:spPr>
          <a:xfrm>
            <a:off x="7728061" y="2079163"/>
            <a:ext cx="722315" cy="8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7FC7C0-A830-E141-AB70-3010B1B9650C}"/>
              </a:ext>
            </a:extLst>
          </p:cNvPr>
          <p:cNvSpPr txBox="1"/>
          <p:nvPr/>
        </p:nvSpPr>
        <p:spPr>
          <a:xfrm>
            <a:off x="1668900" y="2622948"/>
            <a:ext cx="18735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15.000 mt</a:t>
            </a:r>
          </a:p>
          <a:p>
            <a:r>
              <a:rPr lang="en-US" dirty="0" err="1">
                <a:latin typeface="Calibri Light" panose="020F0302020204030204" pitchFamily="34" charset="0"/>
              </a:rPr>
              <a:t>HTTP+URI+Cookie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EE93D62-2713-DC47-8009-5143710724A0}"/>
              </a:ext>
            </a:extLst>
          </p:cNvPr>
          <p:cNvSpPr/>
          <p:nvPr/>
        </p:nvSpPr>
        <p:spPr>
          <a:xfrm>
            <a:off x="1638272" y="3908635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1.500 mt</a:t>
            </a:r>
          </a:p>
          <a:p>
            <a:r>
              <a:rPr lang="en-US" dirty="0" err="1">
                <a:latin typeface="Calibri Light" panose="020F0302020204030204" pitchFamily="34" charset="0"/>
              </a:rPr>
              <a:t>Architettura</a:t>
            </a:r>
            <a:r>
              <a:rPr lang="en-US" dirty="0">
                <a:latin typeface="Calibri Light" panose="020F0302020204030204" pitchFamily="34" charset="0"/>
              </a:rPr>
              <a:t> 3-tier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17444C1-C5F2-5947-A47F-843EBFAE77B1}"/>
              </a:ext>
            </a:extLst>
          </p:cNvPr>
          <p:cNvSpPr/>
          <p:nvPr/>
        </p:nvSpPr>
        <p:spPr>
          <a:xfrm>
            <a:off x="1668900" y="5112404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100 mt</a:t>
            </a:r>
          </a:p>
          <a:p>
            <a:r>
              <a:rPr lang="en-US" dirty="0">
                <a:latin typeface="Calibri Light" panose="020F0302020204030204" pitchFamily="34" charset="0"/>
              </a:rPr>
              <a:t>Model-View-Controller</a:t>
            </a:r>
          </a:p>
          <a:p>
            <a:r>
              <a:rPr lang="en-US" dirty="0">
                <a:latin typeface="Calibri Light" panose="020F0302020204030204" pitchFamily="34" charset="0"/>
              </a:rPr>
              <a:t>REST</a:t>
            </a:r>
          </a:p>
          <a:p>
            <a:r>
              <a:rPr lang="en-US" dirty="0">
                <a:latin typeface="Calibri Light" panose="020F0302020204030204" pitchFamily="34" charset="0"/>
              </a:rPr>
              <a:t>CRUD</a:t>
            </a:r>
          </a:p>
          <a:p>
            <a:r>
              <a:rPr lang="en-US" dirty="0">
                <a:latin typeface="Calibri Light" panose="020F0302020204030204" pitchFamily="34" charset="0"/>
              </a:rPr>
              <a:t>ORM</a:t>
            </a:r>
          </a:p>
        </p:txBody>
      </p:sp>
      <p:cxnSp>
        <p:nvCxnSpPr>
          <p:cNvPr id="16" name="Connettore 2 20">
            <a:extLst>
              <a:ext uri="{FF2B5EF4-FFF2-40B4-BE49-F238E27FC236}">
                <a16:creationId xmlns:a16="http://schemas.microsoft.com/office/drawing/2014/main" id="{8D29BBCB-D489-9A49-BC83-32DA908BCCBE}"/>
              </a:ext>
            </a:extLst>
          </p:cNvPr>
          <p:cNvCxnSpPr>
            <a:stCxn id="13" idx="3"/>
          </p:cNvCxnSpPr>
          <p:nvPr/>
        </p:nvCxnSpPr>
        <p:spPr>
          <a:xfrm flipV="1">
            <a:off x="3542430" y="2087408"/>
            <a:ext cx="2104530" cy="827929"/>
          </a:xfrm>
          <a:prstGeom prst="bentConnector3">
            <a:avLst>
              <a:gd name="adj1" fmla="val 99876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taglia singolo angolo rettangolo 25">
            <a:extLst>
              <a:ext uri="{FF2B5EF4-FFF2-40B4-BE49-F238E27FC236}">
                <a16:creationId xmlns:a16="http://schemas.microsoft.com/office/drawing/2014/main" id="{9044B7F9-35C9-9F4D-ABBF-B6EA91ED3345}"/>
              </a:ext>
            </a:extLst>
          </p:cNvPr>
          <p:cNvSpPr/>
          <p:nvPr/>
        </p:nvSpPr>
        <p:spPr>
          <a:xfrm>
            <a:off x="3423061" y="3410857"/>
            <a:ext cx="780143" cy="915068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</a:rPr>
              <a:t>HTML</a:t>
            </a:r>
          </a:p>
        </p:txBody>
      </p:sp>
      <p:sp>
        <p:nvSpPr>
          <p:cNvPr id="18" name="Ritaglia singolo angolo rettangolo 26">
            <a:extLst>
              <a:ext uri="{FF2B5EF4-FFF2-40B4-BE49-F238E27FC236}">
                <a16:creationId xmlns:a16="http://schemas.microsoft.com/office/drawing/2014/main" id="{A89770F1-E9EF-D244-945F-5613F9112A95}"/>
              </a:ext>
            </a:extLst>
          </p:cNvPr>
          <p:cNvSpPr/>
          <p:nvPr/>
        </p:nvSpPr>
        <p:spPr>
          <a:xfrm>
            <a:off x="4043978" y="3712681"/>
            <a:ext cx="780143" cy="915068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</a:rPr>
              <a:t>CSS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10F68DC-2A3F-5847-A2E0-444B83E961EE}"/>
              </a:ext>
            </a:extLst>
          </p:cNvPr>
          <p:cNvSpPr/>
          <p:nvPr/>
        </p:nvSpPr>
        <p:spPr>
          <a:xfrm>
            <a:off x="5393837" y="3145776"/>
            <a:ext cx="1517788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Web Server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Apache,MSIIS</a:t>
            </a: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30EAF62-44F9-CC47-A3AB-9D3C853F8FF4}"/>
              </a:ext>
            </a:extLst>
          </p:cNvPr>
          <p:cNvSpPr/>
          <p:nvPr/>
        </p:nvSpPr>
        <p:spPr>
          <a:xfrm>
            <a:off x="7209169" y="3145776"/>
            <a:ext cx="1517788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AppServer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(JBoss, </a:t>
            </a:r>
            <a:b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4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GlassFish</a:t>
            </a: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637D794-A87E-FB49-A699-29195AB50633}"/>
              </a:ext>
            </a:extLst>
          </p:cNvPr>
          <p:cNvSpPr/>
          <p:nvPr/>
        </p:nvSpPr>
        <p:spPr>
          <a:xfrm>
            <a:off x="8988215" y="3160094"/>
            <a:ext cx="1517788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DBMS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(Postgres, </a:t>
            </a:r>
            <a:b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MySQL, …)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96DEA9A-61AF-D249-BCDC-AE6C7D580181}"/>
              </a:ext>
            </a:extLst>
          </p:cNvPr>
          <p:cNvSpPr txBox="1"/>
          <p:nvPr/>
        </p:nvSpPr>
        <p:spPr>
          <a:xfrm>
            <a:off x="5266837" y="39267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Presentation Tier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DADF4C-D36C-6244-BB9B-21A60448A47A}"/>
              </a:ext>
            </a:extLst>
          </p:cNvPr>
          <p:cNvSpPr txBox="1"/>
          <p:nvPr/>
        </p:nvSpPr>
        <p:spPr>
          <a:xfrm>
            <a:off x="7423581" y="3910086"/>
            <a:ext cx="107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Logic Tier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B9276A4-D9FF-5C4E-99EE-80EF5ABBD0DC}"/>
              </a:ext>
            </a:extLst>
          </p:cNvPr>
          <p:cNvSpPr txBox="1"/>
          <p:nvPr/>
        </p:nvSpPr>
        <p:spPr>
          <a:xfrm>
            <a:off x="8846651" y="391996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Persistence Tier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46C5DFB4-EF41-344F-91B6-C31F6FC14343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911625" y="3563257"/>
            <a:ext cx="2975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6BCBF544-7734-3449-AF18-54C1EC3C5C7C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726957" y="3563257"/>
            <a:ext cx="261258" cy="1431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929913A6-F0C3-D14B-9C2B-54FBE34EE3C3}"/>
              </a:ext>
            </a:extLst>
          </p:cNvPr>
          <p:cNvCxnSpPr/>
          <p:nvPr/>
        </p:nvCxnSpPr>
        <p:spPr>
          <a:xfrm flipH="1">
            <a:off x="5393837" y="2504889"/>
            <a:ext cx="3056538" cy="64088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F226AFFF-ABF4-224C-B968-02A08ED591BE}"/>
              </a:ext>
            </a:extLst>
          </p:cNvPr>
          <p:cNvCxnSpPr/>
          <p:nvPr/>
        </p:nvCxnSpPr>
        <p:spPr>
          <a:xfrm>
            <a:off x="9685521" y="2504889"/>
            <a:ext cx="820482" cy="64088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ttangolo 28">
            <a:extLst>
              <a:ext uri="{FF2B5EF4-FFF2-40B4-BE49-F238E27FC236}">
                <a16:creationId xmlns:a16="http://schemas.microsoft.com/office/drawing/2014/main" id="{1107BB23-4B80-CC4E-BC72-98F3C38B28CA}"/>
              </a:ext>
            </a:extLst>
          </p:cNvPr>
          <p:cNvSpPr/>
          <p:nvPr/>
        </p:nvSpPr>
        <p:spPr>
          <a:xfrm>
            <a:off x="5833725" y="5515225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Model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2D5B5E32-D4B8-804A-83A3-6E3D0FD5EAF1}"/>
              </a:ext>
            </a:extLst>
          </p:cNvPr>
          <p:cNvSpPr/>
          <p:nvPr/>
        </p:nvSpPr>
        <p:spPr>
          <a:xfrm>
            <a:off x="7382861" y="4920262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Controller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599DC24-EA1B-414F-91DC-19E4B6DD41E7}"/>
              </a:ext>
            </a:extLst>
          </p:cNvPr>
          <p:cNvSpPr/>
          <p:nvPr/>
        </p:nvSpPr>
        <p:spPr>
          <a:xfrm>
            <a:off x="9085634" y="5502093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View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2" name="Connettore 1 31">
            <a:extLst>
              <a:ext uri="{FF2B5EF4-FFF2-40B4-BE49-F238E27FC236}">
                <a16:creationId xmlns:a16="http://schemas.microsoft.com/office/drawing/2014/main" id="{799BCA77-C770-AA4C-90D8-CBE8762F8A0F}"/>
              </a:ext>
            </a:extLst>
          </p:cNvPr>
          <p:cNvCxnSpPr/>
          <p:nvPr/>
        </p:nvCxnSpPr>
        <p:spPr>
          <a:xfrm flipH="1">
            <a:off x="5646961" y="3995056"/>
            <a:ext cx="1562209" cy="128563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D9796383-3C01-BD44-A672-11D916C05BCD}"/>
              </a:ext>
            </a:extLst>
          </p:cNvPr>
          <p:cNvCxnSpPr/>
          <p:nvPr/>
        </p:nvCxnSpPr>
        <p:spPr>
          <a:xfrm>
            <a:off x="8726958" y="3980738"/>
            <a:ext cx="1570293" cy="129995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F217873D-0C46-694E-9CFE-D1295DD41600}"/>
              </a:ext>
            </a:extLst>
          </p:cNvPr>
          <p:cNvCxnSpPr/>
          <p:nvPr/>
        </p:nvCxnSpPr>
        <p:spPr>
          <a:xfrm>
            <a:off x="3076269" y="2622948"/>
            <a:ext cx="7429735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11816DBA-BB0E-BA48-88B8-B7AB6B486CEE}"/>
              </a:ext>
            </a:extLst>
          </p:cNvPr>
          <p:cNvCxnSpPr/>
          <p:nvPr/>
        </p:nvCxnSpPr>
        <p:spPr>
          <a:xfrm>
            <a:off x="3143710" y="4729349"/>
            <a:ext cx="7429735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4 35">
            <a:extLst>
              <a:ext uri="{FF2B5EF4-FFF2-40B4-BE49-F238E27FC236}">
                <a16:creationId xmlns:a16="http://schemas.microsoft.com/office/drawing/2014/main" id="{2AB116DD-6C89-444E-9EAD-5386FCFF1755}"/>
              </a:ext>
            </a:extLst>
          </p:cNvPr>
          <p:cNvCxnSpPr>
            <a:endCxn id="30" idx="1"/>
          </p:cNvCxnSpPr>
          <p:nvPr/>
        </p:nvCxnSpPr>
        <p:spPr>
          <a:xfrm flipV="1">
            <a:off x="6210273" y="5189390"/>
            <a:ext cx="1172589" cy="269129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4 36">
            <a:extLst>
              <a:ext uri="{FF2B5EF4-FFF2-40B4-BE49-F238E27FC236}">
                <a16:creationId xmlns:a16="http://schemas.microsoft.com/office/drawing/2014/main" id="{42FC3777-0978-7C4C-8606-AB6A10282439}"/>
              </a:ext>
            </a:extLst>
          </p:cNvPr>
          <p:cNvCxnSpPr>
            <a:endCxn id="30" idx="3"/>
          </p:cNvCxnSpPr>
          <p:nvPr/>
        </p:nvCxnSpPr>
        <p:spPr>
          <a:xfrm rot="10800000">
            <a:off x="8594479" y="5189391"/>
            <a:ext cx="1297207" cy="269127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1 37">
            <a:extLst>
              <a:ext uri="{FF2B5EF4-FFF2-40B4-BE49-F238E27FC236}">
                <a16:creationId xmlns:a16="http://schemas.microsoft.com/office/drawing/2014/main" id="{00D6604E-1068-9242-AF62-F1F6AEC7C046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 flipV="1">
            <a:off x="7045342" y="5771220"/>
            <a:ext cx="2040293" cy="131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tangolo 38">
            <a:extLst>
              <a:ext uri="{FF2B5EF4-FFF2-40B4-BE49-F238E27FC236}">
                <a16:creationId xmlns:a16="http://schemas.microsoft.com/office/drawing/2014/main" id="{4B83BE74-FA79-D545-AE32-643DADE60F83}"/>
              </a:ext>
            </a:extLst>
          </p:cNvPr>
          <p:cNvSpPr/>
          <p:nvPr/>
        </p:nvSpPr>
        <p:spPr>
          <a:xfrm>
            <a:off x="5013000" y="6202717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CRUD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259996CD-47E6-6948-9979-DA5953250A1F}"/>
              </a:ext>
            </a:extLst>
          </p:cNvPr>
          <p:cNvSpPr/>
          <p:nvPr/>
        </p:nvSpPr>
        <p:spPr>
          <a:xfrm>
            <a:off x="6305817" y="6202717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ORM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D086252-7BDE-7A40-A14F-09EE80439CAB}"/>
              </a:ext>
            </a:extLst>
          </p:cNvPr>
          <p:cNvSpPr txBox="1"/>
          <p:nvPr/>
        </p:nvSpPr>
        <p:spPr>
          <a:xfrm>
            <a:off x="1524001" y="6447170"/>
            <a:ext cx="34090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700" dirty="0" err="1">
                <a:latin typeface="Calibri Light" panose="020F0302020204030204" pitchFamily="34" charset="0"/>
              </a:rPr>
              <a:t>Tratto</a:t>
            </a:r>
            <a:r>
              <a:rPr lang="en-US" sz="700" dirty="0">
                <a:latin typeface="Calibri Light" panose="020F0302020204030204" pitchFamily="34" charset="0"/>
              </a:rPr>
              <a:t> da: David Patterson, Armando Fox</a:t>
            </a:r>
            <a:br>
              <a:rPr lang="en-US" sz="700" dirty="0">
                <a:latin typeface="Calibri Light" panose="020F0302020204030204" pitchFamily="34" charset="0"/>
              </a:rPr>
            </a:br>
            <a:r>
              <a:rPr lang="en-US" sz="700" dirty="0">
                <a:latin typeface="Calibri Light" panose="020F0302020204030204" pitchFamily="34" charset="0"/>
              </a:rPr>
              <a:t>Engineering Long-Lasting Software: An Agile Approach Using SaaS and Cloud Computing</a:t>
            </a:r>
          </a:p>
          <a:p>
            <a:endParaRPr lang="en-US" sz="700" dirty="0">
              <a:latin typeface="Calibri Light" panose="020F0302020204030204" pitchFamily="34" charset="0"/>
            </a:endParaRPr>
          </a:p>
        </p:txBody>
      </p:sp>
      <p:sp>
        <p:nvSpPr>
          <p:cNvPr id="42" name="Fumetto 4 41">
            <a:extLst>
              <a:ext uri="{FF2B5EF4-FFF2-40B4-BE49-F238E27FC236}">
                <a16:creationId xmlns:a16="http://schemas.microsoft.com/office/drawing/2014/main" id="{1E06E59B-AF5F-4846-AA0B-24487528CB78}"/>
              </a:ext>
            </a:extLst>
          </p:cNvPr>
          <p:cNvSpPr/>
          <p:nvPr/>
        </p:nvSpPr>
        <p:spPr>
          <a:xfrm>
            <a:off x="4798720" y="2622949"/>
            <a:ext cx="5894499" cy="2106401"/>
          </a:xfrm>
          <a:prstGeom prst="cloudCallout">
            <a:avLst>
              <a:gd name="adj1" fmla="val -22824"/>
              <a:gd name="adj2" fmla="val 37187"/>
            </a:avLst>
          </a:prstGeom>
          <a:solidFill>
            <a:schemeClr val="bg2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4345572A-E520-914C-B1F0-4898B43E2A07}"/>
              </a:ext>
            </a:extLst>
          </p:cNvPr>
          <p:cNvSpPr/>
          <p:nvPr/>
        </p:nvSpPr>
        <p:spPr>
          <a:xfrm>
            <a:off x="1668900" y="3193146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3.000 mt</a:t>
            </a:r>
          </a:p>
          <a:p>
            <a:r>
              <a:rPr lang="en-US" sz="3200" dirty="0">
                <a:solidFill>
                  <a:srgbClr val="FF0000"/>
                </a:solidFill>
                <a:latin typeface="Calibri Light" panose="020F0302020204030204" pitchFamily="34" charset="0"/>
              </a:rPr>
              <a:t>HTML+CSS</a:t>
            </a:r>
          </a:p>
        </p:txBody>
      </p:sp>
    </p:spTree>
    <p:extLst>
      <p:ext uri="{BB962C8B-B14F-4D97-AF65-F5344CB8AC3E}">
        <p14:creationId xmlns:p14="http://schemas.microsoft.com/office/powerpoint/2010/main" val="337806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Ereditarietà</a:t>
            </a:r>
            <a:endParaRPr dirty="0"/>
          </a:p>
        </p:txBody>
      </p:sp>
      <p:sp>
        <p:nvSpPr>
          <p:cNvPr id="403" name="Google Shape;403;p57"/>
          <p:cNvSpPr txBox="1">
            <a:spLocks noGrp="1"/>
          </p:cNvSpPr>
          <p:nvPr>
            <p:ph type="body" idx="1"/>
          </p:nvPr>
        </p:nvSpPr>
        <p:spPr>
          <a:xfrm>
            <a:off x="2306700" y="1560277"/>
            <a:ext cx="7578600" cy="163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b="1" dirty="0" err="1"/>
              <a:t>N</a:t>
            </a:r>
            <a:r>
              <a:rPr lang="en" b="1" dirty="0"/>
              <a:t>on </a:t>
            </a:r>
            <a:r>
              <a:rPr lang="en" b="1" dirty="0" err="1"/>
              <a:t>tutte</a:t>
            </a:r>
            <a:r>
              <a:rPr lang="en" b="1" dirty="0"/>
              <a:t> le </a:t>
            </a:r>
            <a:r>
              <a:rPr lang="en" b="1" dirty="0" err="1"/>
              <a:t>proprietà</a:t>
            </a:r>
            <a:r>
              <a:rPr lang="en" b="1" dirty="0"/>
              <a:t> CSS </a:t>
            </a:r>
            <a:r>
              <a:rPr lang="en" b="1" dirty="0" err="1"/>
              <a:t>sono</a:t>
            </a:r>
            <a:r>
              <a:rPr lang="en" b="1" dirty="0"/>
              <a:t> </a:t>
            </a:r>
            <a:r>
              <a:rPr lang="en" b="1" dirty="0" err="1"/>
              <a:t>ereditate</a:t>
            </a:r>
            <a:r>
              <a:rPr lang="en" dirty="0"/>
              <a:t>.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404" name="Google Shape;404;p57"/>
          <p:cNvSpPr txBox="1"/>
          <p:nvPr/>
        </p:nvSpPr>
        <p:spPr>
          <a:xfrm>
            <a:off x="2078250" y="3020325"/>
            <a:ext cx="4381500" cy="163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a {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border: solid;</a:t>
            </a:r>
            <a:endParaRPr sz="2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font-family: Arial;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57"/>
          <p:cNvSpPr txBox="1"/>
          <p:nvPr/>
        </p:nvSpPr>
        <p:spPr>
          <a:xfrm>
            <a:off x="2059050" y="4994975"/>
            <a:ext cx="4419900" cy="144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&lt;a href="/home"&gt;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Back to &lt;em&gt;Home&lt;/em&gt;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" name="Google Shape;406;p57"/>
          <p:cNvSpPr txBox="1">
            <a:spLocks noGrp="1"/>
          </p:cNvSpPr>
          <p:nvPr>
            <p:ph type="body" idx="1"/>
          </p:nvPr>
        </p:nvSpPr>
        <p:spPr>
          <a:xfrm>
            <a:off x="6799375" y="3531450"/>
            <a:ext cx="3692700" cy="163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dirty="0"/>
              <a:t> </a:t>
            </a:r>
            <a:r>
              <a:rPr lang="en" dirty="0" err="1"/>
              <a:t>eredità</a:t>
            </a:r>
            <a:r>
              <a:rPr lang="en" dirty="0"/>
              <a:t> la </a:t>
            </a:r>
            <a:r>
              <a:rPr lang="en" dirty="0" err="1"/>
              <a:t>proprietà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font-family, ma non la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proprietà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border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7" name="Google Shape;4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375" y="5074002"/>
            <a:ext cx="2971800" cy="7239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Ereditarietà</a:t>
            </a:r>
            <a:endParaRPr dirty="0"/>
          </a:p>
        </p:txBody>
      </p:sp>
      <p:sp>
        <p:nvSpPr>
          <p:cNvPr id="413" name="Google Shape;413;p58"/>
          <p:cNvSpPr txBox="1">
            <a:spLocks noGrp="1"/>
          </p:cNvSpPr>
          <p:nvPr>
            <p:ph type="body" idx="1"/>
          </p:nvPr>
        </p:nvSpPr>
        <p:spPr>
          <a:xfrm>
            <a:off x="2306700" y="1560270"/>
            <a:ext cx="7578600" cy="5478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b="1" dirty="0"/>
              <a:t>Non tutte le proprietà CSS sono ereditate</a:t>
            </a:r>
            <a:r>
              <a:rPr lang="en" dirty="0"/>
              <a:t>.</a:t>
            </a:r>
            <a:endParaRPr dirty="0"/>
          </a:p>
          <a:p>
            <a:pPr>
              <a:spcBef>
                <a:spcPts val="1000"/>
              </a:spcBef>
              <a:buChar char="-"/>
            </a:pPr>
            <a:endParaRPr lang="en" dirty="0"/>
          </a:p>
          <a:p>
            <a:pPr>
              <a:spcBef>
                <a:spcPts val="1000"/>
              </a:spcBef>
              <a:buChar char="-"/>
            </a:pPr>
            <a:r>
              <a:rPr lang="en" dirty="0" err="1"/>
              <a:t>Quali</a:t>
            </a:r>
            <a:r>
              <a:rPr lang="en" dirty="0"/>
              <a:t> </a:t>
            </a:r>
            <a:r>
              <a:rPr lang="en" dirty="0" err="1"/>
              <a:t>proprietà</a:t>
            </a:r>
            <a:r>
              <a:rPr lang="en" dirty="0"/>
              <a:t> </a:t>
            </a:r>
            <a:r>
              <a:rPr lang="en" dirty="0" err="1"/>
              <a:t>sono</a:t>
            </a:r>
            <a:r>
              <a:rPr lang="en" dirty="0"/>
              <a:t> </a:t>
            </a:r>
            <a:r>
              <a:rPr lang="en" dirty="0" err="1"/>
              <a:t>ereditate</a:t>
            </a:r>
            <a:r>
              <a:rPr lang="en" dirty="0"/>
              <a:t>? </a:t>
            </a:r>
          </a:p>
          <a:p>
            <a:pPr>
              <a:spcBef>
                <a:spcPts val="1000"/>
              </a:spcBef>
              <a:buChar char="-"/>
            </a:pPr>
            <a:r>
              <a:rPr lang="en" dirty="0"/>
              <a:t>Ce lo </a:t>
            </a:r>
            <a:r>
              <a:rPr lang="en" dirty="0" err="1"/>
              <a:t>dicono</a:t>
            </a:r>
            <a:r>
              <a:rPr lang="en" dirty="0"/>
              <a:t> le </a:t>
            </a:r>
            <a:r>
              <a:rPr lang="en" dirty="0" err="1"/>
              <a:t>specifiche</a:t>
            </a:r>
            <a:r>
              <a:rPr lang="en" dirty="0"/>
              <a:t>. </a:t>
            </a:r>
            <a:br>
              <a:rPr lang="en" dirty="0"/>
            </a:br>
            <a:r>
              <a:rPr lang="it-IT" dirty="0" err="1"/>
              <a:t>N</a:t>
            </a:r>
            <a:r>
              <a:rPr lang="en" dirty="0"/>
              <a:t>el </a:t>
            </a:r>
            <a:r>
              <a:rPr lang="en" dirty="0" err="1"/>
              <a:t>dubbio</a:t>
            </a:r>
            <a:r>
              <a:rPr lang="en" dirty="0"/>
              <a:t>, </a:t>
            </a:r>
            <a:r>
              <a:rPr lang="en" dirty="0" err="1"/>
              <a:t>controlliamole</a:t>
            </a:r>
            <a:r>
              <a:rPr lang="en" dirty="0"/>
              <a:t> </a:t>
            </a:r>
            <a:r>
              <a:rPr lang="en" dirty="0" err="1"/>
              <a:t>su</a:t>
            </a:r>
            <a:r>
              <a:rPr lang="en" dirty="0"/>
              <a:t> MDN. </a:t>
            </a:r>
            <a:r>
              <a:rPr lang="en" dirty="0" err="1"/>
              <a:t>Esempio</a:t>
            </a:r>
            <a:r>
              <a:rPr lang="en" dirty="0"/>
              <a:t>: </a:t>
            </a:r>
            <a:br>
              <a:rPr lang="en" dirty="0"/>
            </a:br>
            <a:r>
              <a:rPr lang="en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font-family</a:t>
            </a:r>
            <a:r>
              <a:rPr lang="en" dirty="0"/>
              <a:t>:</a:t>
            </a:r>
            <a:br>
              <a:rPr lang="en" dirty="0"/>
            </a:br>
            <a:r>
              <a:rPr lang="en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border</a:t>
            </a:r>
            <a:r>
              <a:rPr lang="en" dirty="0"/>
              <a:t>: </a:t>
            </a:r>
            <a:endParaRPr dirty="0"/>
          </a:p>
          <a:p>
            <a:pPr>
              <a:spcBef>
                <a:spcPts val="1000"/>
              </a:spcBef>
              <a:buChar char="-"/>
            </a:pPr>
            <a:r>
              <a:rPr lang="en" dirty="0"/>
              <a:t>In </a:t>
            </a:r>
            <a:r>
              <a:rPr lang="en" dirty="0" err="1"/>
              <a:t>genere</a:t>
            </a:r>
            <a:r>
              <a:rPr lang="en" dirty="0"/>
              <a:t>, le </a:t>
            </a:r>
            <a:r>
              <a:rPr lang="en" dirty="0" err="1"/>
              <a:t>proprietà</a:t>
            </a:r>
            <a:r>
              <a:rPr lang="en" dirty="0"/>
              <a:t> relative al testo </a:t>
            </a:r>
            <a:r>
              <a:rPr lang="en" dirty="0" err="1"/>
              <a:t>sono</a:t>
            </a:r>
            <a:r>
              <a:rPr lang="en" dirty="0"/>
              <a:t> </a:t>
            </a:r>
            <a:r>
              <a:rPr lang="en" dirty="0" err="1"/>
              <a:t>ereditate</a:t>
            </a:r>
            <a:r>
              <a:rPr lang="en" dirty="0"/>
              <a:t>, quelle relative </a:t>
            </a:r>
            <a:r>
              <a:rPr lang="en" dirty="0" err="1"/>
              <a:t>alla</a:t>
            </a:r>
            <a:r>
              <a:rPr lang="en" dirty="0"/>
              <a:t> </a:t>
            </a:r>
            <a:r>
              <a:rPr lang="en" dirty="0" err="1"/>
              <a:t>disposizione</a:t>
            </a:r>
            <a:r>
              <a:rPr lang="en" dirty="0"/>
              <a:t> no.</a:t>
            </a:r>
            <a:endParaRPr dirty="0"/>
          </a:p>
        </p:txBody>
      </p:sp>
      <p:pic>
        <p:nvPicPr>
          <p:cNvPr id="414" name="Google Shape;414;p58"/>
          <p:cNvPicPr preferRelativeResize="0"/>
          <p:nvPr/>
        </p:nvPicPr>
        <p:blipFill rotWithShape="1">
          <a:blip r:embed="rId5">
            <a:alphaModFix/>
          </a:blip>
          <a:srcRect b="24058"/>
          <a:stretch/>
        </p:blipFill>
        <p:spPr>
          <a:xfrm>
            <a:off x="4895459" y="4079309"/>
            <a:ext cx="2589975" cy="3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459" y="3648471"/>
            <a:ext cx="2589975" cy="3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Pseudo </a:t>
            </a:r>
            <a:r>
              <a:rPr lang="en" dirty="0" err="1"/>
              <a:t>classi</a:t>
            </a:r>
            <a:r>
              <a:rPr lang="en" dirty="0"/>
              <a:t> CSS</a:t>
            </a:r>
            <a:endParaRPr dirty="0"/>
          </a:p>
        </p:txBody>
      </p:sp>
      <p:sp>
        <p:nvSpPr>
          <p:cNvPr id="454" name="Google Shape;454;p63"/>
          <p:cNvSpPr txBox="1">
            <a:spLocks noGrp="1"/>
          </p:cNvSpPr>
          <p:nvPr>
            <p:ph type="body" idx="1"/>
          </p:nvPr>
        </p:nvSpPr>
        <p:spPr>
          <a:xfrm>
            <a:off x="2306700" y="1560275"/>
            <a:ext cx="7578600" cy="1469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u="sng" dirty="0">
                <a:solidFill>
                  <a:schemeClr val="hlink"/>
                </a:solidFill>
                <a:hlinkClick r:id="rId3"/>
              </a:rPr>
              <a:t>pseudo-classes</a:t>
            </a:r>
            <a:r>
              <a:rPr lang="en" dirty="0"/>
              <a:t>: </a:t>
            </a:r>
            <a:r>
              <a:rPr lang="en" dirty="0" err="1"/>
              <a:t>permettono</a:t>
            </a:r>
            <a:r>
              <a:rPr lang="en" dirty="0"/>
              <a:t> </a:t>
            </a:r>
            <a:r>
              <a:rPr lang="en" dirty="0" err="1"/>
              <a:t>associare</a:t>
            </a:r>
            <a:r>
              <a:rPr lang="en" dirty="0"/>
              <a:t> uno </a:t>
            </a:r>
            <a:r>
              <a:rPr lang="en" i="1" dirty="0" err="1"/>
              <a:t>stato</a:t>
            </a:r>
            <a:r>
              <a:rPr lang="en" i="1" dirty="0"/>
              <a:t> </a:t>
            </a:r>
            <a:r>
              <a:rPr lang="en" i="1" dirty="0" err="1"/>
              <a:t>dinamico</a:t>
            </a:r>
            <a:r>
              <a:rPr lang="en" i="1" dirty="0"/>
              <a:t> </a:t>
            </a:r>
            <a:r>
              <a:rPr lang="en" dirty="0"/>
              <a:t>al </a:t>
            </a:r>
            <a:r>
              <a:rPr lang="en" dirty="0" err="1"/>
              <a:t>selettore</a:t>
            </a:r>
            <a:r>
              <a:rPr lang="en" dirty="0"/>
              <a:t>. Le </a:t>
            </a:r>
            <a:r>
              <a:rPr lang="en" dirty="0" err="1"/>
              <a:t>regole</a:t>
            </a:r>
            <a:r>
              <a:rPr lang="en" dirty="0"/>
              <a:t>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applicano</a:t>
            </a:r>
            <a:r>
              <a:rPr lang="en" dirty="0"/>
              <a:t> </a:t>
            </a:r>
            <a:r>
              <a:rPr lang="en" dirty="0" err="1"/>
              <a:t>quando</a:t>
            </a:r>
            <a:r>
              <a:rPr lang="en" dirty="0"/>
              <a:t> </a:t>
            </a:r>
            <a:r>
              <a:rPr lang="en" dirty="0" err="1"/>
              <a:t>gli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</a:t>
            </a:r>
            <a:r>
              <a:rPr lang="en" dirty="0" err="1"/>
              <a:t>selezionati</a:t>
            </a:r>
            <a:r>
              <a:rPr lang="en" dirty="0"/>
              <a:t>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trovano</a:t>
            </a:r>
            <a:r>
              <a:rPr lang="en" dirty="0"/>
              <a:t> in </a:t>
            </a:r>
            <a:r>
              <a:rPr lang="en" dirty="0" err="1"/>
              <a:t>quello</a:t>
            </a:r>
            <a:r>
              <a:rPr lang="en" dirty="0"/>
              <a:t> </a:t>
            </a:r>
            <a:r>
              <a:rPr lang="en" dirty="0" err="1"/>
              <a:t>stato</a:t>
            </a:r>
            <a:endParaRPr dirty="0"/>
          </a:p>
        </p:txBody>
      </p:sp>
      <p:graphicFrame>
        <p:nvGraphicFramePr>
          <p:cNvPr id="455" name="Google Shape;455;p63"/>
          <p:cNvGraphicFramePr/>
          <p:nvPr>
            <p:extLst>
              <p:ext uri="{D42A27DB-BD31-4B8C-83A1-F6EECF244321}">
                <p14:modId xmlns:p14="http://schemas.microsoft.com/office/powerpoint/2010/main" val="2812484080"/>
              </p:ext>
            </p:extLst>
          </p:nvPr>
        </p:nvGraphicFramePr>
        <p:xfrm>
          <a:off x="1948926" y="2674938"/>
          <a:ext cx="8294125" cy="317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2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Sintassi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Semantica</a:t>
                      </a:r>
                      <a:endParaRPr sz="2000" b="0" i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20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Tutti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gli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elemtni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a (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ancora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di un link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ipertestuale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a:visited</a:t>
                      </a:r>
                      <a:endParaRPr sz="20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L'ancora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di un link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visitato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a:link</a:t>
                      </a:r>
                      <a:endParaRPr sz="20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L'ancora di un link non visitato</a:t>
                      </a: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a:hover</a:t>
                      </a:r>
                      <a:endParaRPr sz="20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L'ancora di un link sorvolato dal mouse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a:active</a:t>
                      </a:r>
                      <a:endParaRPr sz="20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L'ancora di un link attivato dal mouse 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(click)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6" name="Google Shape;456;p63"/>
          <p:cNvSpPr txBox="1">
            <a:spLocks noGrp="1"/>
          </p:cNvSpPr>
          <p:nvPr>
            <p:ph type="body" idx="1"/>
          </p:nvPr>
        </p:nvSpPr>
        <p:spPr>
          <a:xfrm>
            <a:off x="2306700" y="6039325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dirty="0" err="1"/>
              <a:t>Altre</a:t>
            </a:r>
            <a:r>
              <a:rPr lang="en" dirty="0"/>
              <a:t> </a:t>
            </a:r>
            <a:r>
              <a:rPr lang="en" b="1" u="sng" dirty="0">
                <a:solidFill>
                  <a:schemeClr val="hlink"/>
                </a:solidFill>
                <a:hlinkClick r:id="rId3"/>
              </a:rPr>
              <a:t>pseudo-classi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/>
              <a:t>CSS Box Model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CSS Box Model</a:t>
            </a:r>
            <a:endParaRPr dirty="0"/>
          </a:p>
        </p:txBody>
      </p:sp>
      <p:sp>
        <p:nvSpPr>
          <p:cNvPr id="478" name="Google Shape;478;p67"/>
          <p:cNvSpPr txBox="1">
            <a:spLocks noGrp="1"/>
          </p:cNvSpPr>
          <p:nvPr>
            <p:ph type="body" idx="1"/>
          </p:nvPr>
        </p:nvSpPr>
        <p:spPr>
          <a:xfrm>
            <a:off x="1899100" y="1442975"/>
            <a:ext cx="9391752" cy="233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Ogni</a:t>
            </a:r>
            <a:r>
              <a:rPr lang="en" dirty="0"/>
              <a:t> </a:t>
            </a:r>
            <a:r>
              <a:rPr lang="en" dirty="0" err="1"/>
              <a:t>elemento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composto</a:t>
            </a:r>
            <a:r>
              <a:rPr lang="en" dirty="0"/>
              <a:t> di 4 strati:</a:t>
            </a:r>
            <a:endParaRPr dirty="0"/>
          </a:p>
          <a:p>
            <a:r>
              <a:rPr lang="it-IT" dirty="0"/>
              <a:t>I</a:t>
            </a:r>
            <a:r>
              <a:rPr lang="en" dirty="0"/>
              <a:t>l </a:t>
            </a:r>
            <a:r>
              <a:rPr lang="en" dirty="0" err="1"/>
              <a:t>contenuto</a:t>
            </a:r>
            <a:endParaRPr dirty="0"/>
          </a:p>
          <a:p>
            <a:r>
              <a:rPr lang="it-IT" dirty="0"/>
              <a:t>I</a:t>
            </a:r>
            <a:r>
              <a:rPr lang="en" dirty="0"/>
              <a:t>l </a:t>
            </a:r>
            <a:r>
              <a:rPr lang="en" dirty="0" err="1"/>
              <a:t>bordo</a:t>
            </a:r>
            <a:r>
              <a:rPr lang="en" dirty="0"/>
              <a:t> (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dirty="0"/>
              <a:t>) </a:t>
            </a:r>
            <a:r>
              <a:rPr lang="en" dirty="0" err="1"/>
              <a:t>intorno</a:t>
            </a:r>
            <a:r>
              <a:rPr lang="en" dirty="0"/>
              <a:t> al </a:t>
            </a:r>
            <a:r>
              <a:rPr lang="en" dirty="0" err="1"/>
              <a:t>contenuto</a:t>
            </a:r>
            <a:endParaRPr dirty="0"/>
          </a:p>
          <a:p>
            <a:r>
              <a:rPr lang="it-IT" dirty="0"/>
              <a:t>L</a:t>
            </a:r>
            <a:r>
              <a:rPr lang="en" dirty="0"/>
              <a:t>o </a:t>
            </a:r>
            <a:r>
              <a:rPr lang="en" dirty="0" err="1"/>
              <a:t>spazio</a:t>
            </a:r>
            <a:r>
              <a:rPr lang="en" dirty="0"/>
              <a:t> al </a:t>
            </a:r>
            <a:r>
              <a:rPr lang="en" dirty="0" err="1"/>
              <a:t>bordo</a:t>
            </a:r>
            <a:r>
              <a:rPr lang="en" dirty="0"/>
              <a:t> (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dirty="0"/>
              <a:t>), </a:t>
            </a:r>
            <a:r>
              <a:rPr lang="en" dirty="0" err="1"/>
              <a:t>che</a:t>
            </a:r>
            <a:r>
              <a:rPr lang="en" dirty="0"/>
              <a:t> </a:t>
            </a:r>
            <a:r>
              <a:rPr lang="en" dirty="0" err="1"/>
              <a:t>separa</a:t>
            </a:r>
            <a:r>
              <a:rPr lang="en" dirty="0"/>
              <a:t> il </a:t>
            </a:r>
            <a:r>
              <a:rPr lang="en" dirty="0" err="1"/>
              <a:t>contenuto</a:t>
            </a:r>
            <a:r>
              <a:rPr lang="en" dirty="0"/>
              <a:t> dal </a:t>
            </a:r>
            <a:r>
              <a:rPr lang="en" dirty="0" err="1"/>
              <a:t>bordo</a:t>
            </a:r>
            <a:endParaRPr dirty="0"/>
          </a:p>
          <a:p>
            <a:r>
              <a:rPr lang="it-IT" dirty="0"/>
              <a:t>U</a:t>
            </a:r>
            <a:r>
              <a:rPr lang="en" dirty="0"/>
              <a:t>n </a:t>
            </a:r>
            <a:r>
              <a:rPr lang="en" dirty="0" err="1"/>
              <a:t>margine</a:t>
            </a:r>
            <a:r>
              <a:rPr lang="en" dirty="0"/>
              <a:t> </a:t>
            </a:r>
            <a:r>
              <a:rPr lang="en" dirty="0" err="1"/>
              <a:t>esterno</a:t>
            </a:r>
            <a:r>
              <a:rPr lang="en" dirty="0"/>
              <a:t> (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lang="en" dirty="0"/>
              <a:t>) </a:t>
            </a:r>
            <a:r>
              <a:rPr lang="en" dirty="0" err="1"/>
              <a:t>che</a:t>
            </a:r>
            <a:r>
              <a:rPr lang="en" dirty="0"/>
              <a:t> </a:t>
            </a:r>
            <a:r>
              <a:rPr lang="en" dirty="0" err="1"/>
              <a:t>separa</a:t>
            </a:r>
            <a:r>
              <a:rPr lang="en" dirty="0"/>
              <a:t> il </a:t>
            </a:r>
            <a:r>
              <a:rPr lang="en" dirty="0" err="1"/>
              <a:t>bordo</a:t>
            </a:r>
            <a:r>
              <a:rPr lang="en" dirty="0"/>
              <a:t> </a:t>
            </a:r>
            <a:r>
              <a:rPr lang="en" dirty="0" err="1"/>
              <a:t>dai</a:t>
            </a:r>
            <a:r>
              <a:rPr lang="en" dirty="0"/>
              <a:t> </a:t>
            </a:r>
            <a:r>
              <a:rPr lang="en" dirty="0" err="1"/>
              <a:t>riquadri</a:t>
            </a:r>
            <a:r>
              <a:rPr lang="en" dirty="0"/>
              <a:t> </a:t>
            </a:r>
            <a:r>
              <a:rPr lang="en" dirty="0" err="1"/>
              <a:t>degli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</a:t>
            </a:r>
            <a:r>
              <a:rPr lang="en" dirty="0" err="1"/>
              <a:t>circostanti</a:t>
            </a:r>
            <a:endParaRPr dirty="0"/>
          </a:p>
        </p:txBody>
      </p:sp>
      <p:pic>
        <p:nvPicPr>
          <p:cNvPr id="479" name="Google Shape;4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032" y="3669792"/>
            <a:ext cx="4706493" cy="2984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850C4F-6C12-D54D-97D4-E9C514CD796D}"/>
              </a:ext>
            </a:extLst>
          </p:cNvPr>
          <p:cNvSpPr txBox="1"/>
          <p:nvPr/>
        </p:nvSpPr>
        <p:spPr>
          <a:xfrm>
            <a:off x="8766313" y="488429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hlinkClick r:id="rId4"/>
              </a:rPr>
              <a:t>JsBin</a:t>
            </a:r>
            <a:r>
              <a:rPr lang="it-IT" dirty="0"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13227FF-9524-4449-9735-84E8702C11A8}"/>
              </a:ext>
            </a:extLst>
          </p:cNvPr>
          <p:cNvSpPr/>
          <p:nvPr/>
        </p:nvSpPr>
        <p:spPr>
          <a:xfrm>
            <a:off x="3755136" y="4039124"/>
            <a:ext cx="402336" cy="2142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9C15CA3-41CF-6E4E-A36B-DD8E72FF21D2}"/>
              </a:ext>
            </a:extLst>
          </p:cNvPr>
          <p:cNvSpPr/>
          <p:nvPr/>
        </p:nvSpPr>
        <p:spPr>
          <a:xfrm>
            <a:off x="7114032" y="4039124"/>
            <a:ext cx="402336" cy="2142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D9FD99C-90B3-0C45-B826-534601F1F2CD}"/>
              </a:ext>
            </a:extLst>
          </p:cNvPr>
          <p:cNvSpPr/>
          <p:nvPr/>
        </p:nvSpPr>
        <p:spPr>
          <a:xfrm rot="5400000">
            <a:off x="5367188" y="2505640"/>
            <a:ext cx="402336" cy="3469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98EB3AA-D0E2-DF4F-9AF4-91679A83FA4B}"/>
              </a:ext>
            </a:extLst>
          </p:cNvPr>
          <p:cNvSpPr/>
          <p:nvPr/>
        </p:nvSpPr>
        <p:spPr>
          <a:xfrm rot="5400000">
            <a:off x="5596467" y="4245525"/>
            <a:ext cx="402336" cy="3469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F8F8529-C5F0-6B40-9EAF-F3C402CBBEC5}"/>
              </a:ext>
            </a:extLst>
          </p:cNvPr>
          <p:cNvSpPr txBox="1"/>
          <p:nvPr/>
        </p:nvSpPr>
        <p:spPr>
          <a:xfrm>
            <a:off x="5222786" y="4039122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Border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border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Google Shape;492;p69"/>
          <p:cNvSpPr txBox="1">
            <a:spLocks noGrp="1"/>
          </p:cNvSpPr>
          <p:nvPr>
            <p:ph type="body" idx="1"/>
          </p:nvPr>
        </p:nvSpPr>
        <p:spPr>
          <a:xfrm>
            <a:off x="2306699" y="1764725"/>
            <a:ext cx="9341961" cy="411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Si </a:t>
            </a:r>
            <a:r>
              <a:rPr lang="en" dirty="0" err="1"/>
              <a:t>possono</a:t>
            </a:r>
            <a:r>
              <a:rPr lang="en" dirty="0"/>
              <a:t> </a:t>
            </a:r>
            <a:r>
              <a:rPr lang="en" dirty="0" err="1"/>
              <a:t>definire</a:t>
            </a:r>
            <a:r>
              <a:rPr lang="en" dirty="0"/>
              <a:t> </a:t>
            </a:r>
            <a:r>
              <a:rPr lang="it-IT" dirty="0"/>
              <a:t>individualmente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border-top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border-bottom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border-left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border-right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 err="1"/>
              <a:t>Analogamente</a:t>
            </a:r>
            <a:r>
              <a:rPr lang="en" dirty="0"/>
              <a:t>, vale </a:t>
            </a:r>
            <a:r>
              <a:rPr lang="en" dirty="0" err="1"/>
              <a:t>sulle</a:t>
            </a:r>
            <a:r>
              <a:rPr lang="en" dirty="0"/>
              <a:t> </a:t>
            </a:r>
            <a:r>
              <a:rPr lang="en" dirty="0" err="1"/>
              <a:t>proprietà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r>
              <a:rPr lang="en" dirty="0"/>
              <a:t>	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border-style: dotted;    </a:t>
            </a:r>
            <a:r>
              <a:rPr lang="en" dirty="0"/>
              <a:t> (</a:t>
            </a:r>
            <a:r>
              <a:rPr lang="it-IT" u="sng" dirty="0">
                <a:solidFill>
                  <a:schemeClr val="hlink"/>
                </a:solidFill>
                <a:hlinkClick r:id="rId3"/>
              </a:rPr>
              <a:t>tutti gli stili</a:t>
            </a:r>
            <a:r>
              <a:rPr lang="en" dirty="0"/>
              <a:t>)</a:t>
            </a:r>
            <a:endParaRPr dirty="0"/>
          </a:p>
          <a:p>
            <a:pPr marL="0" indent="0">
              <a:buNone/>
            </a:pPr>
            <a:r>
              <a:rPr lang="en" dirty="0"/>
              <a:t>	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border-width: 3px;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/>
              <a:t>	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border-color: purple;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border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Google Shape;492;p69"/>
          <p:cNvSpPr txBox="1">
            <a:spLocks noGrp="1"/>
          </p:cNvSpPr>
          <p:nvPr>
            <p:ph type="body" idx="1"/>
          </p:nvPr>
        </p:nvSpPr>
        <p:spPr>
          <a:xfrm>
            <a:off x="2306699" y="1764725"/>
            <a:ext cx="9341961" cy="411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Si </a:t>
            </a:r>
            <a:r>
              <a:rPr lang="en" dirty="0" err="1"/>
              <a:t>possono</a:t>
            </a:r>
            <a:r>
              <a:rPr lang="en" dirty="0"/>
              <a:t> </a:t>
            </a:r>
            <a:r>
              <a:rPr lang="en" dirty="0" err="1"/>
              <a:t>definire</a:t>
            </a:r>
            <a:r>
              <a:rPr lang="en" dirty="0"/>
              <a:t> </a:t>
            </a:r>
            <a:r>
              <a:rPr lang="it-IT" dirty="0"/>
              <a:t>individualmente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border-top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border-bottom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border-left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	border-right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it-IT" dirty="0"/>
              <a:t>Analogamente, vale sulle proprietà:</a:t>
            </a:r>
          </a:p>
          <a:p>
            <a:pPr marL="0" indent="0">
              <a:buNone/>
            </a:pPr>
            <a:r>
              <a:rPr lang="en" dirty="0"/>
              <a:t>	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border-style: dotted;    </a:t>
            </a:r>
            <a:r>
              <a:rPr lang="en" dirty="0"/>
              <a:t> (</a:t>
            </a:r>
            <a:r>
              <a:rPr lang="it-IT" u="sng" dirty="0">
                <a:solidFill>
                  <a:schemeClr val="hlink"/>
                </a:solidFill>
                <a:hlinkClick r:id="rId3"/>
              </a:rPr>
              <a:t>tutti gli stili</a:t>
            </a:r>
            <a:r>
              <a:rPr lang="en" dirty="0"/>
              <a:t>)</a:t>
            </a:r>
            <a:endParaRPr dirty="0"/>
          </a:p>
          <a:p>
            <a:pPr marL="0" indent="0">
              <a:buNone/>
            </a:pPr>
            <a:r>
              <a:rPr lang="en" dirty="0"/>
              <a:t>	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border-width: 3px;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dirty="0"/>
              <a:t>	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border-color: purple;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Google Shape;499;p70">
            <a:extLst>
              <a:ext uri="{FF2B5EF4-FFF2-40B4-BE49-F238E27FC236}">
                <a16:creationId xmlns:a16="http://schemas.microsoft.com/office/drawing/2014/main" id="{BC403CFB-4B9C-3943-92BF-17CD0542957E}"/>
              </a:ext>
            </a:extLst>
          </p:cNvPr>
          <p:cNvSpPr/>
          <p:nvPr/>
        </p:nvSpPr>
        <p:spPr>
          <a:xfrm>
            <a:off x="5368863" y="4354339"/>
            <a:ext cx="1284000" cy="763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" name="Google Shape;500;p70">
            <a:extLst>
              <a:ext uri="{FF2B5EF4-FFF2-40B4-BE49-F238E27FC236}">
                <a16:creationId xmlns:a16="http://schemas.microsoft.com/office/drawing/2014/main" id="{1E576155-D010-2F48-93DB-277E13DEB1D7}"/>
              </a:ext>
            </a:extLst>
          </p:cNvPr>
          <p:cNvSpPr/>
          <p:nvPr/>
        </p:nvSpPr>
        <p:spPr>
          <a:xfrm>
            <a:off x="7199437" y="4672414"/>
            <a:ext cx="3475383" cy="1250750"/>
          </a:xfrm>
          <a:prstGeom prst="roundRect">
            <a:avLst>
              <a:gd name="adj" fmla="val 16667"/>
            </a:avLst>
          </a:prstGeom>
          <a:solidFill>
            <a:srgbClr val="FFC2CC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Vedremo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che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ci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sono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unità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di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misura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oltre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ai pixel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940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Riquadri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arrotondati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1"/>
          <p:cNvSpPr txBox="1">
            <a:spLocks noGrp="1"/>
          </p:cNvSpPr>
          <p:nvPr>
            <p:ph type="body" idx="1"/>
          </p:nvPr>
        </p:nvSpPr>
        <p:spPr>
          <a:xfrm>
            <a:off x="2306700" y="1764725"/>
            <a:ext cx="7578600" cy="411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La </a:t>
            </a:r>
            <a:r>
              <a:rPr lang="en" dirty="0" err="1"/>
              <a:t>proprietà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border-radius</a:t>
            </a:r>
            <a:r>
              <a:rPr lang="en" dirty="0"/>
              <a:t> </a:t>
            </a:r>
            <a:r>
              <a:rPr lang="en" dirty="0" err="1"/>
              <a:t>arrotonda</a:t>
            </a:r>
            <a:r>
              <a:rPr lang="en" dirty="0"/>
              <a:t> </a:t>
            </a:r>
            <a:r>
              <a:rPr lang="en" dirty="0" err="1"/>
              <a:t>gli</a:t>
            </a:r>
            <a:r>
              <a:rPr lang="en" dirty="0"/>
              <a:t> </a:t>
            </a:r>
            <a:r>
              <a:rPr lang="en" dirty="0" err="1"/>
              <a:t>angoli</a:t>
            </a:r>
            <a:r>
              <a:rPr lang="en" dirty="0"/>
              <a:t>:</a:t>
            </a:r>
            <a:endParaRPr dirty="0"/>
          </a:p>
          <a:p>
            <a:pPr marL="0" indent="45720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border-radius: 10px;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padding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73"/>
          <p:cNvSpPr txBox="1">
            <a:spLocks noGrp="1"/>
          </p:cNvSpPr>
          <p:nvPr>
            <p:ph type="body" idx="1"/>
          </p:nvPr>
        </p:nvSpPr>
        <p:spPr>
          <a:xfrm>
            <a:off x="2306700" y="4203126"/>
            <a:ext cx="8208900" cy="411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adding: </a:t>
            </a:r>
            <a:r>
              <a:rPr lang="en" dirty="0" err="1">
                <a:sym typeface="Consolas"/>
              </a:rPr>
              <a:t>spazio</a:t>
            </a:r>
            <a:r>
              <a:rPr lang="en" dirty="0">
                <a:sym typeface="Consolas"/>
              </a:rPr>
              <a:t> </a:t>
            </a:r>
            <a:r>
              <a:rPr lang="en" dirty="0" err="1">
                <a:sym typeface="Consolas"/>
              </a:rPr>
              <a:t>tra</a:t>
            </a:r>
            <a:r>
              <a:rPr lang="en" dirty="0">
                <a:sym typeface="Consolas"/>
              </a:rPr>
              <a:t> il </a:t>
            </a:r>
            <a:r>
              <a:rPr lang="en" dirty="0" err="1">
                <a:sym typeface="Consolas"/>
              </a:rPr>
              <a:t>contenuto</a:t>
            </a:r>
            <a:r>
              <a:rPr lang="en" dirty="0">
                <a:sym typeface="Consolas"/>
              </a:rPr>
              <a:t> e il </a:t>
            </a:r>
            <a:r>
              <a:rPr lang="en" dirty="0" err="1">
                <a:sym typeface="Consolas"/>
              </a:rPr>
              <a:t>bordo</a:t>
            </a:r>
            <a:endParaRPr dirty="0"/>
          </a:p>
          <a:p>
            <a:pPr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padding-top, padding-bottom, padding-left, padding-right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buChar char="-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shorthand</a:t>
            </a:r>
            <a:r>
              <a:rPr lang="en" dirty="0"/>
              <a:t>: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padding: </a:t>
            </a:r>
            <a:r>
              <a:rPr lang="en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4px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 dirty="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3px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 dirty="0">
                <a:solidFill>
                  <a:srgbClr val="741B47"/>
                </a:solidFill>
                <a:latin typeface="Consolas"/>
                <a:ea typeface="Consolas"/>
                <a:cs typeface="Consolas"/>
                <a:sym typeface="Consolas"/>
              </a:rPr>
              <a:t>1px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b="1" dirty="0"/>
              <a:t>&lt;- </a:t>
            </a:r>
            <a:r>
              <a:rPr lang="en" b="1" dirty="0" err="1">
                <a:solidFill>
                  <a:srgbClr val="0000FF"/>
                </a:solidFill>
              </a:rPr>
              <a:t>top</a:t>
            </a:r>
            <a:r>
              <a:rPr lang="en" b="1" dirty="0" err="1"/>
              <a:t>|</a:t>
            </a:r>
            <a:r>
              <a:rPr lang="en" b="1" dirty="0" err="1">
                <a:solidFill>
                  <a:srgbClr val="9900FF"/>
                </a:solidFill>
              </a:rPr>
              <a:t>right</a:t>
            </a:r>
            <a:r>
              <a:rPr lang="en" b="1" dirty="0" err="1"/>
              <a:t>|</a:t>
            </a:r>
            <a:r>
              <a:rPr lang="en" b="1" dirty="0" err="1">
                <a:solidFill>
                  <a:srgbClr val="FF00FF"/>
                </a:solidFill>
              </a:rPr>
              <a:t>bottom</a:t>
            </a:r>
            <a:r>
              <a:rPr lang="en" b="1" dirty="0" err="1"/>
              <a:t>|</a:t>
            </a:r>
            <a:r>
              <a:rPr lang="en" b="1" dirty="0" err="1">
                <a:solidFill>
                  <a:srgbClr val="741B47"/>
                </a:solidFill>
              </a:rPr>
              <a:t>left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padding: </a:t>
            </a:r>
            <a:r>
              <a:rPr lang="en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 dirty="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;        </a:t>
            </a:r>
            <a:r>
              <a:rPr lang="en" b="1" dirty="0"/>
              <a:t>&lt;- </a:t>
            </a:r>
            <a:r>
              <a:rPr lang="en" b="1" dirty="0" err="1">
                <a:solidFill>
                  <a:srgbClr val="0000FF"/>
                </a:solidFill>
              </a:rPr>
              <a:t>top+bottom</a:t>
            </a:r>
            <a:r>
              <a:rPr lang="en" b="1" dirty="0" err="1"/>
              <a:t>|</a:t>
            </a:r>
            <a:r>
              <a:rPr lang="en" b="1" dirty="0" err="1">
                <a:solidFill>
                  <a:srgbClr val="FF00FF"/>
                </a:solidFill>
              </a:rPr>
              <a:t>left+right</a:t>
            </a:r>
            <a:endParaRPr b="1" dirty="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A555A5-7373-A648-B5B6-CAB2F2F5C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2424067"/>
            <a:ext cx="9779000" cy="14732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673C22-A17B-BB4B-ADCD-06BFFFFE0F4D}"/>
              </a:ext>
            </a:extLst>
          </p:cNvPr>
          <p:cNvSpPr txBox="1"/>
          <p:nvPr/>
        </p:nvSpPr>
        <p:spPr>
          <a:xfrm>
            <a:off x="11251095" y="23341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hlinkClick r:id="rId5"/>
              </a:rPr>
              <a:t>JsBin</a:t>
            </a:r>
            <a:r>
              <a:rPr lang="it-IT" dirty="0"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FD80E5-8E19-254C-B626-6767B8BCBA02}"/>
              </a:ext>
            </a:extLst>
          </p:cNvPr>
          <p:cNvSpPr txBox="1"/>
          <p:nvPr/>
        </p:nvSpPr>
        <p:spPr>
          <a:xfrm>
            <a:off x="1206500" y="1630017"/>
            <a:ext cx="742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La proprietà </a:t>
            </a:r>
            <a:r>
              <a:rPr lang="it-IT" dirty="0" err="1">
                <a:latin typeface="Calibri Light" panose="020F0302020204030204" pitchFamily="34" charset="0"/>
              </a:rPr>
              <a:t>padding</a:t>
            </a:r>
            <a:r>
              <a:rPr lang="it-IT" dirty="0">
                <a:latin typeface="Calibri Light" panose="020F0302020204030204" pitchFamily="34" charset="0"/>
              </a:rPr>
              <a:t> permette di definire la distanza del contenuto dal bordo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margin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5" name="Google Shape;535;p75"/>
          <p:cNvSpPr txBox="1">
            <a:spLocks noGrp="1"/>
          </p:cNvSpPr>
          <p:nvPr>
            <p:ph type="body" idx="1"/>
          </p:nvPr>
        </p:nvSpPr>
        <p:spPr>
          <a:xfrm>
            <a:off x="1991550" y="4321985"/>
            <a:ext cx="8208900" cy="411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margin </a:t>
            </a:r>
            <a:r>
              <a:rPr lang="en" dirty="0" err="1"/>
              <a:t>regola</a:t>
            </a:r>
            <a:r>
              <a:rPr lang="en" dirty="0"/>
              <a:t> lo </a:t>
            </a:r>
            <a:r>
              <a:rPr lang="en" dirty="0" err="1"/>
              <a:t>spazio</a:t>
            </a:r>
            <a:r>
              <a:rPr lang="en" dirty="0"/>
              <a:t> </a:t>
            </a:r>
            <a:r>
              <a:rPr lang="en" dirty="0" err="1"/>
              <a:t>tra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</a:t>
            </a:r>
            <a:r>
              <a:rPr lang="en" dirty="0" err="1"/>
              <a:t>contigui</a:t>
            </a:r>
            <a:endParaRPr dirty="0"/>
          </a:p>
          <a:p>
            <a:pPr>
              <a:buChar char="-"/>
            </a:pPr>
            <a:r>
              <a:rPr lang="en" dirty="0"/>
              <a:t>Si </a:t>
            </a:r>
            <a:r>
              <a:rPr lang="en" dirty="0" err="1"/>
              <a:t>possono</a:t>
            </a:r>
            <a:r>
              <a:rPr lang="en" dirty="0"/>
              <a:t> </a:t>
            </a:r>
            <a:r>
              <a:rPr lang="en" dirty="0" err="1"/>
              <a:t>specificare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margin-top, margin-bottom, margin-left, margin-right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buChar char="-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shorthand</a:t>
            </a:r>
            <a:r>
              <a:rPr lang="en" dirty="0"/>
              <a:t>: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margin: </a:t>
            </a:r>
            <a:r>
              <a:rPr lang="en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4px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 dirty="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3px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 dirty="0">
                <a:solidFill>
                  <a:srgbClr val="741B47"/>
                </a:solidFill>
                <a:latin typeface="Consolas"/>
                <a:ea typeface="Consolas"/>
                <a:cs typeface="Consolas"/>
                <a:sym typeface="Consolas"/>
              </a:rPr>
              <a:t>1px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b="1" dirty="0"/>
              <a:t>&lt;- </a:t>
            </a:r>
            <a:r>
              <a:rPr lang="en" b="1" dirty="0" err="1">
                <a:solidFill>
                  <a:srgbClr val="0000FF"/>
                </a:solidFill>
              </a:rPr>
              <a:t>top</a:t>
            </a:r>
            <a:r>
              <a:rPr lang="en" b="1" dirty="0" err="1"/>
              <a:t>|</a:t>
            </a:r>
            <a:r>
              <a:rPr lang="en" b="1" dirty="0" err="1">
                <a:solidFill>
                  <a:srgbClr val="9900FF"/>
                </a:solidFill>
              </a:rPr>
              <a:t>right</a:t>
            </a:r>
            <a:r>
              <a:rPr lang="en" b="1" dirty="0" err="1"/>
              <a:t>|</a:t>
            </a:r>
            <a:r>
              <a:rPr lang="en" b="1" dirty="0" err="1">
                <a:solidFill>
                  <a:srgbClr val="FF00FF"/>
                </a:solidFill>
              </a:rPr>
              <a:t>bottom</a:t>
            </a:r>
            <a:r>
              <a:rPr lang="en" b="1" dirty="0" err="1"/>
              <a:t>|</a:t>
            </a:r>
            <a:r>
              <a:rPr lang="en" b="1" dirty="0" err="1">
                <a:solidFill>
                  <a:srgbClr val="741B47"/>
                </a:solidFill>
              </a:rPr>
              <a:t>left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margin: </a:t>
            </a:r>
            <a:r>
              <a:rPr lang="en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 dirty="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;        </a:t>
            </a:r>
            <a:r>
              <a:rPr lang="en" b="1" dirty="0"/>
              <a:t>&lt;- </a:t>
            </a:r>
            <a:r>
              <a:rPr lang="en" b="1" dirty="0" err="1">
                <a:solidFill>
                  <a:srgbClr val="0000FF"/>
                </a:solidFill>
              </a:rPr>
              <a:t>top+bottom</a:t>
            </a:r>
            <a:r>
              <a:rPr lang="en" b="1" dirty="0" err="1"/>
              <a:t>|</a:t>
            </a:r>
            <a:r>
              <a:rPr lang="en" b="1" dirty="0" err="1">
                <a:solidFill>
                  <a:srgbClr val="FF00FF"/>
                </a:solidFill>
              </a:rPr>
              <a:t>left+right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FDA14FF-09B7-2A47-8ABC-E031599131D3}"/>
              </a:ext>
            </a:extLst>
          </p:cNvPr>
          <p:cNvSpPr txBox="1"/>
          <p:nvPr/>
        </p:nvSpPr>
        <p:spPr>
          <a:xfrm>
            <a:off x="1206500" y="1630017"/>
            <a:ext cx="716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L proprietà </a:t>
            </a:r>
            <a:r>
              <a:rPr lang="it-IT" dirty="0" err="1">
                <a:latin typeface="Calibri Light" panose="020F0302020204030204" pitchFamily="34" charset="0"/>
              </a:rPr>
              <a:t>margin</a:t>
            </a:r>
            <a:r>
              <a:rPr lang="it-IT" dirty="0">
                <a:latin typeface="Calibri Light" panose="020F0302020204030204" pitchFamily="34" charset="0"/>
              </a:rPr>
              <a:t> permette di definire la spaziature tra elementi contigui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8DD510-6EF9-A54A-8E08-F6D018E36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2424067"/>
            <a:ext cx="9779000" cy="14732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F32E01-D4D5-9C49-9894-95F285902C4D}"/>
              </a:ext>
            </a:extLst>
          </p:cNvPr>
          <p:cNvSpPr txBox="1"/>
          <p:nvPr/>
        </p:nvSpPr>
        <p:spPr>
          <a:xfrm>
            <a:off x="11251095" y="23341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hlinkClick r:id="rId5"/>
              </a:rPr>
              <a:t>JsBin</a:t>
            </a:r>
            <a:r>
              <a:rPr lang="it-IT" dirty="0">
                <a:latin typeface="Calibri Light" panose="020F03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HTML</a:t>
            </a:r>
            <a:endParaRPr dirty="0"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2306700" y="1560249"/>
            <a:ext cx="7578600" cy="1906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HTML</a:t>
            </a:r>
            <a:r>
              <a:rPr lang="en" dirty="0"/>
              <a:t> (</a:t>
            </a:r>
            <a:r>
              <a:rPr lang="en" b="1" dirty="0"/>
              <a:t>H</a:t>
            </a:r>
            <a:r>
              <a:rPr lang="en" dirty="0"/>
              <a:t>yper</a:t>
            </a:r>
            <a:r>
              <a:rPr lang="en" b="1" dirty="0"/>
              <a:t>t</a:t>
            </a:r>
            <a:r>
              <a:rPr lang="en" dirty="0"/>
              <a:t>ext </a:t>
            </a:r>
            <a:r>
              <a:rPr lang="en" b="1" dirty="0"/>
              <a:t>M</a:t>
            </a:r>
            <a:r>
              <a:rPr lang="en" dirty="0"/>
              <a:t>arkup </a:t>
            </a:r>
            <a:r>
              <a:rPr lang="en" b="1" dirty="0"/>
              <a:t>L</a:t>
            </a:r>
            <a:r>
              <a:rPr lang="en" dirty="0"/>
              <a:t>anguage)</a:t>
            </a:r>
            <a:endParaRPr dirty="0"/>
          </a:p>
          <a:p>
            <a:pPr>
              <a:buChar char="-"/>
            </a:pPr>
            <a:r>
              <a:rPr lang="en" dirty="0" err="1"/>
              <a:t>Descrive</a:t>
            </a:r>
            <a:r>
              <a:rPr lang="en" dirty="0"/>
              <a:t> il </a:t>
            </a:r>
            <a:r>
              <a:rPr lang="en" b="1" dirty="0" err="1"/>
              <a:t>contenuto</a:t>
            </a:r>
            <a:r>
              <a:rPr lang="en" dirty="0"/>
              <a:t> e la </a:t>
            </a:r>
            <a:r>
              <a:rPr lang="en" b="1" dirty="0" err="1"/>
              <a:t>struttura</a:t>
            </a:r>
            <a:r>
              <a:rPr lang="en" dirty="0"/>
              <a:t> di una </a:t>
            </a:r>
            <a:r>
              <a:rPr lang="en" dirty="0" err="1"/>
              <a:t>pagina</a:t>
            </a:r>
            <a:r>
              <a:rPr lang="en" dirty="0"/>
              <a:t> Web  </a:t>
            </a:r>
            <a:r>
              <a:rPr lang="en" dirty="0" err="1"/>
              <a:t>composta</a:t>
            </a:r>
            <a:r>
              <a:rPr lang="en" dirty="0"/>
              <a:t> di </a:t>
            </a:r>
            <a:r>
              <a:rPr lang="en" dirty="0" err="1"/>
              <a:t>blocchi</a:t>
            </a:r>
            <a:r>
              <a:rPr lang="en" dirty="0"/>
              <a:t> </a:t>
            </a:r>
            <a:r>
              <a:rPr lang="en" dirty="0" err="1"/>
              <a:t>chiamati</a:t>
            </a:r>
            <a:r>
              <a:rPr lang="en" dirty="0"/>
              <a:t> </a:t>
            </a:r>
            <a:r>
              <a:rPr lang="en" b="1" dirty="0" err="1"/>
              <a:t>elementi</a:t>
            </a:r>
            <a:r>
              <a:rPr lang="en" dirty="0"/>
              <a:t>.</a:t>
            </a:r>
            <a:endParaRPr dirty="0"/>
          </a:p>
        </p:txBody>
      </p:sp>
      <p:sp>
        <p:nvSpPr>
          <p:cNvPr id="240" name="Google Shape;240;p37"/>
          <p:cNvSpPr txBox="1"/>
          <p:nvPr/>
        </p:nvSpPr>
        <p:spPr>
          <a:xfrm>
            <a:off x="2306700" y="3009550"/>
            <a:ext cx="9057986" cy="24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3600" b="1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  HTML </a:t>
            </a:r>
            <a:r>
              <a:rPr lang="en" sz="3600" dirty="0" err="1">
                <a:latin typeface="Consolas"/>
                <a:ea typeface="Consolas"/>
                <a:cs typeface="Consolas"/>
                <a:sym typeface="Consolas"/>
              </a:rPr>
              <a:t>è</a:t>
            </a:r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3600" dirty="0" err="1">
                <a:latin typeface="Consolas"/>
                <a:ea typeface="Consolas"/>
                <a:cs typeface="Consolas"/>
                <a:sym typeface="Consolas"/>
              </a:rPr>
              <a:t>divertente</a:t>
            </a:r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!!!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1" dirty="0">
              <a:solidFill>
                <a:srgbClr val="00992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b="1" dirty="0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mia-foto.png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3600" b="1" dirty="0">
              <a:solidFill>
                <a:srgbClr val="00992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3600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93531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margin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140900" y="1401800"/>
            <a:ext cx="3789600" cy="542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dirty="0" err="1"/>
              <a:t>Perchè</a:t>
            </a:r>
            <a:r>
              <a:rPr lang="en" dirty="0"/>
              <a:t> </a:t>
            </a:r>
            <a:r>
              <a:rPr lang="en" dirty="0" err="1"/>
              <a:t>otteniamo</a:t>
            </a:r>
            <a:r>
              <a:rPr lang="en" dirty="0"/>
              <a:t> </a:t>
            </a:r>
            <a:r>
              <a:rPr lang="en" dirty="0" err="1"/>
              <a:t>questo</a:t>
            </a:r>
            <a:r>
              <a:rPr lang="en" dirty="0"/>
              <a:t>:</a:t>
            </a:r>
            <a:endParaRPr dirty="0"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792402" y="5071903"/>
            <a:ext cx="3789600" cy="542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dirty="0"/>
              <a:t>al </a:t>
            </a:r>
            <a:r>
              <a:rPr lang="en" dirty="0" err="1"/>
              <a:t>posto</a:t>
            </a:r>
            <a:r>
              <a:rPr lang="en" dirty="0"/>
              <a:t> di </a:t>
            </a:r>
            <a:r>
              <a:rPr lang="en" dirty="0" err="1"/>
              <a:t>questo</a:t>
            </a:r>
            <a:r>
              <a:rPr lang="en" dirty="0"/>
              <a:t>?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75C2D2E-7AD9-4249-A9AC-21E5F4AD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948" y="1910031"/>
            <a:ext cx="7748104" cy="28086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93E60A-00D8-0745-8577-967728A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000" y="4965639"/>
            <a:ext cx="3331836" cy="9382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</a:t>
            </a:r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ollasso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di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margin</a:t>
            </a:r>
            <a:endParaRPr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2306700" y="3051150"/>
            <a:ext cx="4191300" cy="204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Generalmente</a:t>
            </a:r>
            <a:r>
              <a:rPr lang="en" dirty="0"/>
              <a:t>, se:</a:t>
            </a:r>
            <a:endParaRPr dirty="0"/>
          </a:p>
          <a:p>
            <a:pPr>
              <a:buChar char="-"/>
            </a:pPr>
            <a:r>
              <a:rPr lang="it-IT" dirty="0"/>
              <a:t>Gli elementi sono fratelli</a:t>
            </a:r>
            <a:br>
              <a:rPr lang="it-IT" dirty="0"/>
            </a:br>
            <a:r>
              <a:rPr lang="en" dirty="0"/>
              <a:t>e block-level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943" y="3051114"/>
            <a:ext cx="3702182" cy="2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06700" y="1401725"/>
            <a:ext cx="7733400" cy="1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endParaRPr sz="2400" dirty="0">
              <a:solidFill>
                <a:srgbClr val="434343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2306700" y="5223975"/>
            <a:ext cx="75786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it-IT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</a:t>
            </a:r>
            <a:r>
              <a:rPr lang="en" sz="2400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ollassano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a max(Bottom Margin, Top Margin).</a:t>
            </a:r>
            <a:endParaRPr sz="2400" dirty="0">
              <a:solidFill>
                <a:srgbClr val="434343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(Ci </a:t>
            </a:r>
            <a:r>
              <a:rPr lang="en" sz="2400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sono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it-IT" sz="2400" u="sng" dirty="0">
                <a:solidFill>
                  <a:schemeClr val="hlink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  <a:hlinkClick r:id="rId4"/>
              </a:rPr>
              <a:t>eccezioni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 </a:t>
            </a:r>
            <a:endParaRPr sz="2400" dirty="0">
              <a:solidFill>
                <a:srgbClr val="434343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dirty="0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argin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</a:t>
            </a:r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valori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negativi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endParaRPr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2306700" y="1401725"/>
            <a:ext cx="7733400" cy="1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 </a:t>
            </a:r>
            <a:r>
              <a:rPr lang="en" sz="2400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margini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possono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essere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negativi</a:t>
            </a:r>
            <a:endParaRPr sz="2400" dirty="0">
              <a:solidFill>
                <a:srgbClr val="434343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700" y="2543000"/>
            <a:ext cx="7875776" cy="4218474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702" y="2543001"/>
            <a:ext cx="7733398" cy="434155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dirty="0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argin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</a:t>
            </a:r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valori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negativi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endParaRPr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2306700" y="1401725"/>
            <a:ext cx="7733400" cy="1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it-IT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 margini possono essere negativi</a:t>
            </a:r>
          </a:p>
          <a:p>
            <a:pPr marL="457200" indent="-381000">
              <a:lnSpc>
                <a:spcPct val="115000"/>
              </a:lnSpc>
              <a:buClr>
                <a:srgbClr val="434343"/>
              </a:buClr>
              <a:buSzPts val="2400"/>
              <a:buFont typeface="Consolas"/>
              <a:buChar char="-"/>
            </a:pPr>
            <a:r>
              <a:rPr lang="en" sz="2400" b="1" dirty="0" err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{ margin-top: </a:t>
            </a:r>
            <a:r>
              <a:rPr lang="en" sz="2400" b="1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-50px</a:t>
            </a:r>
            <a:r>
              <a:rPr lang="en" sz="24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400" b="1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2397375" y="5607825"/>
            <a:ext cx="1899000" cy="527400"/>
          </a:xfrm>
          <a:prstGeom prst="ellips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Box model per </a:t>
            </a:r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elementi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inline?</a:t>
            </a:r>
            <a:endParaRPr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2306700" y="1484050"/>
            <a:ext cx="8361300" cy="45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Q: Il box model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applica</a:t>
            </a:r>
            <a:r>
              <a:rPr lang="en" dirty="0"/>
              <a:t> </a:t>
            </a:r>
            <a:r>
              <a:rPr lang="en" dirty="0" err="1"/>
              <a:t>anche</a:t>
            </a:r>
            <a:r>
              <a:rPr lang="en" dirty="0"/>
              <a:t> </a:t>
            </a:r>
            <a:r>
              <a:rPr lang="en" dirty="0" err="1"/>
              <a:t>agli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inline?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Box model per </a:t>
            </a:r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elementi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inline?</a:t>
            </a:r>
            <a:endParaRPr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2306700" y="1484050"/>
            <a:ext cx="8361300" cy="45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Q: Il box model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applica</a:t>
            </a:r>
            <a:r>
              <a:rPr lang="en" dirty="0"/>
              <a:t> </a:t>
            </a:r>
            <a:r>
              <a:rPr lang="en" dirty="0" err="1"/>
              <a:t>anche</a:t>
            </a:r>
            <a:r>
              <a:rPr lang="en" dirty="0"/>
              <a:t> </a:t>
            </a:r>
            <a:r>
              <a:rPr lang="en" dirty="0" err="1"/>
              <a:t>agli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inline? </a:t>
            </a:r>
          </a:p>
          <a:p>
            <a:pPr marL="0" indent="0">
              <a:buNone/>
            </a:pPr>
            <a:r>
              <a:rPr lang="en" dirty="0"/>
              <a:t>A: </a:t>
            </a:r>
            <a:r>
              <a:rPr lang="it-IT" dirty="0" err="1"/>
              <a:t>S</a:t>
            </a:r>
            <a:r>
              <a:rPr lang="en" dirty="0" err="1"/>
              <a:t>i</a:t>
            </a:r>
            <a:r>
              <a:rPr lang="en" dirty="0"/>
              <a:t>, ma ha un </a:t>
            </a:r>
            <a:r>
              <a:rPr lang="en" dirty="0" err="1"/>
              <a:t>comportamento</a:t>
            </a:r>
            <a:r>
              <a:rPr lang="en" dirty="0"/>
              <a:t> </a:t>
            </a:r>
            <a:r>
              <a:rPr lang="en" dirty="0" err="1"/>
              <a:t>diverso</a:t>
            </a:r>
            <a:r>
              <a:rPr lang="en" dirty="0"/>
              <a:t>. </a:t>
            </a:r>
            <a:br>
              <a:rPr lang="en" dirty="0"/>
            </a:br>
            <a:r>
              <a:rPr lang="en" dirty="0"/>
              <a:t>Per </a:t>
            </a:r>
            <a:r>
              <a:rPr lang="en" dirty="0" err="1"/>
              <a:t>dettagli</a:t>
            </a:r>
            <a:r>
              <a:rPr lang="en" dirty="0"/>
              <a:t> </a:t>
            </a:r>
            <a:r>
              <a:rPr lang="en" dirty="0" err="1"/>
              <a:t>vedi</a:t>
            </a:r>
            <a:r>
              <a:rPr lang="en" dirty="0"/>
              <a:t> </a:t>
            </a:r>
            <a:r>
              <a:rPr lang="en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una forma diversa</a:t>
            </a:r>
            <a:endParaRPr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Riassumiamo</a:t>
            </a:r>
            <a:r>
              <a:rPr lang="en" dirty="0"/>
              <a:t>...</a:t>
            </a:r>
            <a:endParaRPr dirty="0"/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2306700" y="1560240"/>
            <a:ext cx="75786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 </a:t>
            </a:r>
            <a:endParaRPr dirty="0"/>
          </a:p>
          <a:p>
            <a:pPr>
              <a:buChar char="-"/>
            </a:pPr>
            <a:r>
              <a:rPr lang="en" dirty="0" err="1"/>
              <a:t>Elementi</a:t>
            </a:r>
            <a:r>
              <a:rPr lang="en" dirty="0"/>
              <a:t> block vs inline</a:t>
            </a:r>
            <a:endParaRPr dirty="0"/>
          </a:p>
          <a:p>
            <a:pPr>
              <a:buChar char="-"/>
            </a:pPr>
            <a:r>
              <a:rPr lang="it-IT" dirty="0">
                <a:sym typeface="Consolas"/>
              </a:rPr>
              <a:t>Selettori (c</a:t>
            </a:r>
            <a:r>
              <a:rPr lang="en" dirty="0">
                <a:sym typeface="Consolas"/>
              </a:rPr>
              <a:t>lassi</a:t>
            </a:r>
            <a:r>
              <a:rPr lang="en" dirty="0"/>
              <a:t> e </a:t>
            </a:r>
            <a:r>
              <a:rPr lang="en" dirty="0" err="1">
                <a:sym typeface="Consolas"/>
              </a:rPr>
              <a:t>identificatori</a:t>
            </a:r>
            <a:r>
              <a:rPr lang="en" dirty="0">
                <a:sym typeface="Consolas"/>
              </a:rPr>
              <a:t>) </a:t>
            </a:r>
          </a:p>
          <a:p>
            <a:pPr>
              <a:buChar char="-"/>
            </a:pPr>
            <a:r>
              <a:rPr lang="en" dirty="0">
                <a:sym typeface="Consolas"/>
              </a:rPr>
              <a:t>div</a:t>
            </a:r>
            <a:r>
              <a:rPr lang="en" dirty="0"/>
              <a:t> e </a:t>
            </a:r>
            <a:r>
              <a:rPr lang="en" dirty="0">
                <a:sym typeface="Consolas"/>
              </a:rPr>
              <a:t>span</a:t>
            </a:r>
            <a:r>
              <a:rPr lang="en" dirty="0"/>
              <a:t> (ed </a:t>
            </a:r>
            <a:r>
              <a:rPr lang="en" dirty="0" err="1"/>
              <a:t>creazione</a:t>
            </a:r>
            <a:r>
              <a:rPr lang="en" dirty="0"/>
              <a:t> di </a:t>
            </a:r>
            <a:r>
              <a:rPr lang="en" dirty="0" err="1"/>
              <a:t>elementi</a:t>
            </a:r>
            <a:r>
              <a:rPr lang="en" dirty="0"/>
              <a:t> </a:t>
            </a:r>
            <a:r>
              <a:rPr lang="en" dirty="0" err="1"/>
              <a:t>generici</a:t>
            </a:r>
            <a:r>
              <a:rPr lang="en" dirty="0"/>
              <a:t>)</a:t>
            </a:r>
            <a:endParaRPr dirty="0"/>
          </a:p>
          <a:p>
            <a:pPr>
              <a:buChar char="-"/>
            </a:pPr>
            <a:r>
              <a:rPr lang="en" dirty="0"/>
              <a:t>CSS box model (content -&gt; padding -&gt; border -&gt; margin)</a:t>
            </a:r>
            <a:endParaRPr dirty="0"/>
          </a:p>
          <a:p>
            <a:pPr marL="0" indent="0" algn="ctr">
              <a:buNone/>
            </a:pPr>
            <a:endParaRPr dirty="0"/>
          </a:p>
          <a:p>
            <a:pPr marL="0" indent="0" algn="ctr">
              <a:buNone/>
            </a:pPr>
            <a:r>
              <a:rPr lang="en" b="1" dirty="0" err="1">
                <a:solidFill>
                  <a:srgbClr val="3369E8"/>
                </a:solidFill>
              </a:rPr>
              <a:t>Proviamo</a:t>
            </a:r>
            <a:r>
              <a:rPr lang="en" b="1" dirty="0">
                <a:solidFill>
                  <a:srgbClr val="3369E8"/>
                </a:solidFill>
              </a:rPr>
              <a:t> a fare una </a:t>
            </a:r>
            <a:r>
              <a:rPr lang="en" b="1" dirty="0" err="1">
                <a:solidFill>
                  <a:srgbClr val="3369E8"/>
                </a:solidFill>
              </a:rPr>
              <a:t>pagina</a:t>
            </a:r>
            <a:r>
              <a:rPr lang="en" b="1" dirty="0">
                <a:solidFill>
                  <a:srgbClr val="3369E8"/>
                </a:solidFill>
              </a:rPr>
              <a:t> "</a:t>
            </a:r>
            <a:r>
              <a:rPr lang="en" b="1" dirty="0" err="1">
                <a:solidFill>
                  <a:srgbClr val="3369E8"/>
                </a:solidFill>
              </a:rPr>
              <a:t>reale</a:t>
            </a:r>
            <a:r>
              <a:rPr lang="en" b="1" dirty="0">
                <a:solidFill>
                  <a:srgbClr val="3369E8"/>
                </a:solidFill>
              </a:rPr>
              <a:t>"!</a:t>
            </a:r>
            <a:endParaRPr b="1" dirty="0">
              <a:solidFill>
                <a:srgbClr val="3369E8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Layout: </a:t>
            </a:r>
            <a:r>
              <a:rPr lang="en" dirty="0" err="1"/>
              <a:t>esercizio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Esercizio</a:t>
            </a:r>
            <a:endParaRPr dirty="0"/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2306700" y="1477141"/>
            <a:ext cx="7578600" cy="67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Un template molto </a:t>
            </a:r>
            <a:br>
              <a:rPr lang="en" dirty="0"/>
            </a:br>
            <a:r>
              <a:rPr lang="en" dirty="0" err="1"/>
              <a:t>popolare</a:t>
            </a:r>
            <a:r>
              <a:rPr lang="en" dirty="0"/>
              <a:t> </a:t>
            </a:r>
            <a:r>
              <a:rPr lang="en" dirty="0" err="1"/>
              <a:t>su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Squarespace</a:t>
            </a:r>
            <a:r>
              <a:rPr lang="en" dirty="0"/>
              <a:t> </a:t>
            </a:r>
            <a:br>
              <a:rPr lang="en" dirty="0"/>
            </a:br>
            <a:r>
              <a:rPr lang="en" dirty="0" err="1"/>
              <a:t>appare</a:t>
            </a:r>
            <a:r>
              <a:rPr lang="en" dirty="0"/>
              <a:t>  </a:t>
            </a:r>
            <a:r>
              <a:rPr lang="it-IT" u="sng" dirty="0">
                <a:solidFill>
                  <a:schemeClr val="hlink"/>
                </a:solidFill>
                <a:hlinkClick r:id="rId4"/>
              </a:rPr>
              <a:t>così</a:t>
            </a:r>
            <a:r>
              <a:rPr lang="en" dirty="0"/>
              <a:t>:</a:t>
            </a:r>
            <a:endParaRPr dirty="0"/>
          </a:p>
        </p:txBody>
      </p:sp>
      <p:sp>
        <p:nvSpPr>
          <p:cNvPr id="253" name="Google Shape;253;p39"/>
          <p:cNvSpPr txBox="1">
            <a:spLocks noGrp="1"/>
          </p:cNvSpPr>
          <p:nvPr>
            <p:ph type="body" idx="1"/>
          </p:nvPr>
        </p:nvSpPr>
        <p:spPr>
          <a:xfrm>
            <a:off x="1273031" y="5659221"/>
            <a:ext cx="7578600" cy="67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3369E8"/>
                </a:solidFill>
              </a:rPr>
              <a:t>Q: </a:t>
            </a:r>
            <a:r>
              <a:rPr lang="en" b="1" dirty="0" err="1">
                <a:solidFill>
                  <a:srgbClr val="3369E8"/>
                </a:solidFill>
              </a:rPr>
              <a:t>siamo</a:t>
            </a:r>
            <a:r>
              <a:rPr lang="en" b="1" dirty="0">
                <a:solidFill>
                  <a:srgbClr val="3369E8"/>
                </a:solidFill>
              </a:rPr>
              <a:t> in </a:t>
            </a:r>
            <a:r>
              <a:rPr lang="en" b="1" dirty="0" err="1">
                <a:solidFill>
                  <a:srgbClr val="3369E8"/>
                </a:solidFill>
              </a:rPr>
              <a:t>grado</a:t>
            </a:r>
            <a:r>
              <a:rPr lang="en" b="1" dirty="0">
                <a:solidFill>
                  <a:srgbClr val="3369E8"/>
                </a:solidFill>
              </a:rPr>
              <a:t> di </a:t>
            </a:r>
            <a:r>
              <a:rPr lang="en" b="1" dirty="0" err="1">
                <a:solidFill>
                  <a:srgbClr val="3369E8"/>
                </a:solidFill>
              </a:rPr>
              <a:t>riprodurlo</a:t>
            </a:r>
            <a:r>
              <a:rPr lang="en" b="1" dirty="0">
                <a:solidFill>
                  <a:srgbClr val="3369E8"/>
                </a:solidFill>
              </a:rPr>
              <a:t>?</a:t>
            </a:r>
            <a:endParaRPr b="1" dirty="0">
              <a:solidFill>
                <a:srgbClr val="3369E8"/>
              </a:solidFill>
            </a:endParaRPr>
          </a:p>
        </p:txBody>
      </p:sp>
      <p:pic>
        <p:nvPicPr>
          <p:cNvPr id="6" name="Google Shape;259;p40">
            <a:extLst>
              <a:ext uri="{FF2B5EF4-FFF2-40B4-BE49-F238E27FC236}">
                <a16:creationId xmlns:a16="http://schemas.microsoft.com/office/drawing/2014/main" id="{DFDAD0F6-AB36-9C46-ACB2-F2F20D3425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374" y="-1188720"/>
            <a:ext cx="5979705" cy="7771007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Forma base</a:t>
            </a:r>
            <a:endParaRPr dirty="0"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375" y="275713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0" name="Google Shape;260;p40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32937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r">
              <a:buNone/>
            </a:pPr>
            <a:r>
              <a:rPr lang="en" dirty="0" err="1"/>
              <a:t>Pensiamo</a:t>
            </a:r>
            <a:r>
              <a:rPr lang="en" dirty="0"/>
              <a:t> in termini di </a:t>
            </a:r>
            <a:r>
              <a:rPr lang="en" dirty="0" err="1"/>
              <a:t>disposizione</a:t>
            </a:r>
            <a:r>
              <a:rPr lang="en" dirty="0"/>
              <a:t> </a:t>
            </a:r>
            <a:r>
              <a:rPr lang="en" dirty="0" err="1"/>
              <a:t>dei</a:t>
            </a:r>
            <a:r>
              <a:rPr lang="en" dirty="0"/>
              <a:t> </a:t>
            </a:r>
            <a:r>
              <a:rPr lang="en" dirty="0" err="1"/>
              <a:t>riquadri</a:t>
            </a:r>
            <a:endParaRPr b="1" dirty="0">
              <a:solidFill>
                <a:srgbClr val="3369E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Selettori</a:t>
            </a:r>
            <a:r>
              <a:rPr lang="en" dirty="0"/>
              <a:t> CSS:</a:t>
            </a:r>
            <a:endParaRPr dirty="0"/>
          </a:p>
          <a:p>
            <a:r>
              <a:rPr lang="en" dirty="0" err="1"/>
              <a:t>Classi</a:t>
            </a:r>
            <a:r>
              <a:rPr lang="en" dirty="0"/>
              <a:t> e </a:t>
            </a:r>
            <a:r>
              <a:rPr lang="en" dirty="0" err="1"/>
              <a:t>identificatori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/>
          <p:nvPr/>
        </p:nvSpPr>
        <p:spPr>
          <a:xfrm>
            <a:off x="6101575" y="266050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66" name="Google Shape;266;p41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Forma base</a:t>
            </a:r>
            <a:endParaRPr dirty="0"/>
          </a:p>
        </p:txBody>
      </p:sp>
      <p:sp>
        <p:nvSpPr>
          <p:cNvPr id="267" name="Google Shape;267;p41"/>
          <p:cNvSpPr/>
          <p:nvPr/>
        </p:nvSpPr>
        <p:spPr>
          <a:xfrm>
            <a:off x="6101575" y="5572150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68" name="Google Shape;268;p41"/>
          <p:cNvSpPr/>
          <p:nvPr/>
        </p:nvSpPr>
        <p:spPr>
          <a:xfrm>
            <a:off x="6870175" y="2638425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69" name="Google Shape;269;p41"/>
          <p:cNvSpPr/>
          <p:nvPr/>
        </p:nvSpPr>
        <p:spPr>
          <a:xfrm rot="10800000" flipH="1">
            <a:off x="7066750" y="2925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70" name="Google Shape;270;p41"/>
          <p:cNvSpPr/>
          <p:nvPr/>
        </p:nvSpPr>
        <p:spPr>
          <a:xfrm>
            <a:off x="6610450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71" name="Google Shape;271;p41"/>
          <p:cNvSpPr/>
          <p:nvPr/>
        </p:nvSpPr>
        <p:spPr>
          <a:xfrm rot="10800000" flipH="1">
            <a:off x="7066750" y="30157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72" name="Google Shape;272;p41"/>
          <p:cNvSpPr/>
          <p:nvPr/>
        </p:nvSpPr>
        <p:spPr>
          <a:xfrm rot="10800000" flipH="1">
            <a:off x="7062475" y="3106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73" name="Google Shape;273;p41"/>
          <p:cNvSpPr/>
          <p:nvPr/>
        </p:nvSpPr>
        <p:spPr>
          <a:xfrm rot="10800000" flipH="1">
            <a:off x="7062475" y="326099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8210625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75" name="Google Shape;275;p41"/>
          <p:cNvSpPr/>
          <p:nvPr/>
        </p:nvSpPr>
        <p:spPr>
          <a:xfrm>
            <a:off x="7180900" y="4672325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76" name="Google Shape;276;p41"/>
          <p:cNvSpPr/>
          <p:nvPr/>
        </p:nvSpPr>
        <p:spPr>
          <a:xfrm>
            <a:off x="6621300" y="4858075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6854700" y="4957825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78" name="Google Shape;278;p41"/>
          <p:cNvSpPr/>
          <p:nvPr/>
        </p:nvSpPr>
        <p:spPr>
          <a:xfrm>
            <a:off x="7087450" y="5110225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375" y="275713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41"/>
          <p:cNvSpPr/>
          <p:nvPr/>
        </p:nvSpPr>
        <p:spPr>
          <a:xfrm>
            <a:off x="6610450" y="2638425"/>
            <a:ext cx="3104700" cy="2545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6603625" y="3751150"/>
            <a:ext cx="14904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8231650" y="3751138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83" name="Google Shape;283;p41"/>
          <p:cNvSpPr/>
          <p:nvPr/>
        </p:nvSpPr>
        <p:spPr>
          <a:xfrm>
            <a:off x="6090375" y="266125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84" name="Google Shape;284;p41"/>
          <p:cNvSpPr/>
          <p:nvPr/>
        </p:nvSpPr>
        <p:spPr>
          <a:xfrm>
            <a:off x="6090375" y="237900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85" name="Google Shape;285;p41"/>
          <p:cNvSpPr/>
          <p:nvPr/>
        </p:nvSpPr>
        <p:spPr>
          <a:xfrm>
            <a:off x="6108400" y="5572150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6603750" y="2638425"/>
            <a:ext cx="3104700" cy="763500"/>
          </a:xfrm>
          <a:prstGeom prst="rect">
            <a:avLst/>
          </a:prstGeom>
          <a:solidFill>
            <a:srgbClr val="FFD966">
              <a:alpha val="3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87" name="Google Shape;287;p41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32937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r">
              <a:buNone/>
            </a:pPr>
            <a:r>
              <a:rPr lang="it-IT" dirty="0"/>
              <a:t>Ragioniamo in termini di disposizione dei riquadri</a:t>
            </a:r>
            <a:r>
              <a:rPr lang="en" dirty="0"/>
              <a:t>:</a:t>
            </a:r>
            <a:endParaRPr b="1" dirty="0">
              <a:solidFill>
                <a:srgbClr val="3369E8"/>
              </a:solidFill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6603625" y="3771900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89" name="Google Shape;289;p41"/>
          <p:cNvSpPr/>
          <p:nvPr/>
        </p:nvSpPr>
        <p:spPr>
          <a:xfrm>
            <a:off x="8231650" y="3771847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6101575" y="266050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Forma base</a:t>
            </a:r>
            <a:endParaRPr dirty="0"/>
          </a:p>
        </p:txBody>
      </p:sp>
      <p:sp>
        <p:nvSpPr>
          <p:cNvPr id="296" name="Google Shape;296;p42"/>
          <p:cNvSpPr/>
          <p:nvPr/>
        </p:nvSpPr>
        <p:spPr>
          <a:xfrm>
            <a:off x="6101575" y="5572150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97" name="Google Shape;297;p42"/>
          <p:cNvSpPr/>
          <p:nvPr/>
        </p:nvSpPr>
        <p:spPr>
          <a:xfrm>
            <a:off x="6870175" y="2638425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98" name="Google Shape;298;p42"/>
          <p:cNvSpPr/>
          <p:nvPr/>
        </p:nvSpPr>
        <p:spPr>
          <a:xfrm rot="10800000" flipH="1">
            <a:off x="7066750" y="2925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6610450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0" name="Google Shape;300;p42"/>
          <p:cNvSpPr/>
          <p:nvPr/>
        </p:nvSpPr>
        <p:spPr>
          <a:xfrm rot="10800000" flipH="1">
            <a:off x="7066750" y="30157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1" name="Google Shape;301;p42"/>
          <p:cNvSpPr/>
          <p:nvPr/>
        </p:nvSpPr>
        <p:spPr>
          <a:xfrm rot="10800000" flipH="1">
            <a:off x="7062475" y="3106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2" name="Google Shape;302;p42"/>
          <p:cNvSpPr/>
          <p:nvPr/>
        </p:nvSpPr>
        <p:spPr>
          <a:xfrm rot="10800000" flipH="1">
            <a:off x="7062475" y="326099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8210625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7180900" y="4672325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5" name="Google Shape;305;p42"/>
          <p:cNvSpPr/>
          <p:nvPr/>
        </p:nvSpPr>
        <p:spPr>
          <a:xfrm>
            <a:off x="6621300" y="4858075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6854700" y="4957825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7087450" y="5110225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375" y="275713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9" name="Google Shape;309;p42"/>
          <p:cNvSpPr/>
          <p:nvPr/>
        </p:nvSpPr>
        <p:spPr>
          <a:xfrm>
            <a:off x="6090375" y="266125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10" name="Google Shape;310;p42"/>
          <p:cNvSpPr/>
          <p:nvPr/>
        </p:nvSpPr>
        <p:spPr>
          <a:xfrm>
            <a:off x="6090375" y="237900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11" name="Google Shape;311;p42"/>
          <p:cNvSpPr/>
          <p:nvPr/>
        </p:nvSpPr>
        <p:spPr>
          <a:xfrm>
            <a:off x="6108400" y="5572150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12" name="Google Shape;312;p42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32937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r">
              <a:buNone/>
            </a:pPr>
            <a:r>
              <a:rPr lang="it-IT" dirty="0"/>
              <a:t>Ragioniamo in termini di disposizione dei riquadri:</a:t>
            </a:r>
            <a:endParaRPr lang="it-IT" b="1" dirty="0">
              <a:solidFill>
                <a:srgbClr val="3369E8"/>
              </a:solidFill>
            </a:endParaRPr>
          </a:p>
          <a:p>
            <a:pPr marL="0" indent="0" algn="r">
              <a:buNone/>
            </a:pPr>
            <a:endParaRPr dirty="0"/>
          </a:p>
          <a:p>
            <a:pPr marL="0" indent="0" algn="r">
              <a:buNone/>
            </a:pPr>
            <a:endParaRPr dirty="0"/>
          </a:p>
          <a:p>
            <a:pPr marL="0" indent="0" algn="ctr">
              <a:buNone/>
            </a:pPr>
            <a:r>
              <a:rPr lang="en" b="1" dirty="0" err="1"/>
              <a:t>Proviamo</a:t>
            </a:r>
            <a:r>
              <a:rPr lang="en" b="1" dirty="0"/>
              <a:t>!</a:t>
            </a:r>
          </a:p>
          <a:p>
            <a:pPr marL="0" indent="0" algn="ctr">
              <a:buNone/>
            </a:pPr>
            <a:endParaRPr lang="en" b="1" dirty="0"/>
          </a:p>
          <a:p>
            <a:pPr marL="0" indent="0" algn="ctr">
              <a:buNone/>
            </a:pPr>
            <a:r>
              <a:rPr lang="it-IT" b="1" dirty="0">
                <a:hlinkClick r:id="rId4"/>
              </a:rPr>
              <a:t>JsBin</a:t>
            </a:r>
            <a:r>
              <a:rPr lang="it-IT" b="1" dirty="0"/>
              <a:t> </a:t>
            </a:r>
            <a:endParaRPr b="1" dirty="0"/>
          </a:p>
        </p:txBody>
      </p:sp>
      <p:sp>
        <p:nvSpPr>
          <p:cNvPr id="313" name="Google Shape;313;p42"/>
          <p:cNvSpPr/>
          <p:nvPr/>
        </p:nvSpPr>
        <p:spPr>
          <a:xfrm>
            <a:off x="6610450" y="2638425"/>
            <a:ext cx="3104700" cy="2545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2306700" y="347150"/>
            <a:ext cx="79854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dirty="0"/>
              <a:t>E</a:t>
            </a:r>
            <a:r>
              <a:rPr lang="en" dirty="0" err="1"/>
              <a:t>lementi</a:t>
            </a:r>
            <a:r>
              <a:rPr lang="en" dirty="0"/>
              <a:t> HTML di </a:t>
            </a:r>
            <a:r>
              <a:rPr lang="en" dirty="0" err="1"/>
              <a:t>sezionamento</a:t>
            </a:r>
            <a:endParaRPr dirty="0"/>
          </a:p>
        </p:txBody>
      </p:sp>
      <p:sp>
        <p:nvSpPr>
          <p:cNvPr id="321" name="Google Shape;321;p43"/>
          <p:cNvSpPr txBox="1">
            <a:spLocks noGrp="1"/>
          </p:cNvSpPr>
          <p:nvPr>
            <p:ph type="body" idx="1"/>
          </p:nvPr>
        </p:nvSpPr>
        <p:spPr>
          <a:xfrm>
            <a:off x="2306700" y="6078895"/>
            <a:ext cx="7578600" cy="1023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800" dirty="0" err="1"/>
              <a:t>Questi</a:t>
            </a:r>
            <a:r>
              <a:rPr lang="en" sz="1800" dirty="0"/>
              <a:t> </a:t>
            </a:r>
            <a:r>
              <a:rPr lang="en" sz="1800" dirty="0" err="1"/>
              <a:t>elementi</a:t>
            </a:r>
            <a:r>
              <a:rPr lang="en" sz="1800" dirty="0"/>
              <a:t> HTML non "</a:t>
            </a:r>
            <a:r>
              <a:rPr lang="en" sz="1800" dirty="0" err="1"/>
              <a:t>fanno</a:t>
            </a:r>
            <a:r>
              <a:rPr lang="en" sz="1800" dirty="0"/>
              <a:t>" niente; </a:t>
            </a:r>
            <a:r>
              <a:rPr lang="en" sz="1800" dirty="0" err="1"/>
              <a:t>sono</a:t>
            </a:r>
            <a:r>
              <a:rPr lang="en" sz="1800" dirty="0"/>
              <a:t> </a:t>
            </a:r>
            <a:r>
              <a:rPr lang="en" sz="1800" dirty="0" err="1"/>
              <a:t>più</a:t>
            </a:r>
            <a:r>
              <a:rPr lang="en" sz="1800" dirty="0"/>
              <a:t> </a:t>
            </a:r>
            <a:r>
              <a:rPr lang="en" sz="1800" dirty="0" err="1"/>
              <a:t>descrittivi</a:t>
            </a:r>
            <a:r>
              <a:rPr lang="en" sz="1800" dirty="0"/>
              <a:t> di </a:t>
            </a:r>
            <a:r>
              <a:rPr lang="en" sz="1800" dirty="0" err="1"/>
              <a:t>generici</a:t>
            </a:r>
            <a:r>
              <a:rPr lang="en" sz="1800" dirty="0"/>
              <a:t> 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en" sz="1800" dirty="0"/>
              <a:t>. </a:t>
            </a:r>
            <a:r>
              <a:rPr lang="en" sz="1800" dirty="0" err="1"/>
              <a:t>Rendono</a:t>
            </a:r>
            <a:r>
              <a:rPr lang="en" sz="1800" dirty="0"/>
              <a:t> </a:t>
            </a:r>
            <a:r>
              <a:rPr lang="en" sz="1800" dirty="0" err="1"/>
              <a:t>l'HTML</a:t>
            </a:r>
            <a:r>
              <a:rPr lang="en" sz="1800" dirty="0"/>
              <a:t> </a:t>
            </a:r>
            <a:r>
              <a:rPr lang="en" sz="1800" dirty="0" err="1"/>
              <a:t>più</a:t>
            </a:r>
            <a:r>
              <a:rPr lang="en" sz="1800" dirty="0"/>
              <a:t> </a:t>
            </a:r>
            <a:r>
              <a:rPr lang="en" sz="1800" dirty="0" err="1"/>
              <a:t>leggibile</a:t>
            </a:r>
            <a:r>
              <a:rPr lang="en" sz="1800" dirty="0"/>
              <a:t>. </a:t>
            </a:r>
            <a:r>
              <a:rPr lang="en" sz="1800" dirty="0" err="1"/>
              <a:t>Vedi</a:t>
            </a:r>
            <a:r>
              <a:rPr lang="en" sz="1800" dirty="0"/>
              <a:t>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MDN</a:t>
            </a:r>
            <a:r>
              <a:rPr lang="en" sz="1800" dirty="0"/>
              <a:t> per </a:t>
            </a:r>
            <a:r>
              <a:rPr lang="en" sz="1800" dirty="0" err="1"/>
              <a:t>maggiori</a:t>
            </a:r>
            <a:r>
              <a:rPr lang="en" sz="1800" dirty="0"/>
              <a:t> info.</a:t>
            </a:r>
            <a:endParaRPr sz="1800" dirty="0"/>
          </a:p>
        </p:txBody>
      </p:sp>
      <p:graphicFrame>
        <p:nvGraphicFramePr>
          <p:cNvPr id="322" name="Google Shape;322;p43"/>
          <p:cNvGraphicFramePr/>
          <p:nvPr/>
        </p:nvGraphicFramePr>
        <p:xfrm>
          <a:off x="2476500" y="1705225"/>
          <a:ext cx="7239000" cy="43736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Nome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Descrizione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&lt;p&gt;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>
                        <a:alpha val="3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Paragrafo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4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>
                        <a:alpha val="3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&lt;h1&gt;-&lt;h6&gt;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>
                        <a:alpha val="3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Intestazioni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di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sezione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5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>
                        <a:alpha val="3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&lt;article&gt;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Una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pagina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6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b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</a:br>
                      <a:r>
                        <a:rPr lang="en" sz="18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Di </a:t>
                      </a:r>
                      <a:r>
                        <a:rPr lang="en" sz="18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solito</a:t>
                      </a:r>
                      <a:r>
                        <a:rPr lang="en" sz="18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, </a:t>
                      </a:r>
                      <a:r>
                        <a:rPr lang="en" sz="18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è</a:t>
                      </a:r>
                      <a:r>
                        <a:rPr lang="en" sz="18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il primo </a:t>
                      </a:r>
                      <a:r>
                        <a:rPr lang="en" sz="18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elemnto</a:t>
                      </a:r>
                      <a:r>
                        <a:rPr lang="en" sz="18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dopo </a:t>
                      </a:r>
                      <a:r>
                        <a:rPr lang="en" sz="18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" sz="18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.</a:t>
                      </a:r>
                      <a:endParaRPr sz="18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&lt;section&gt;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Sezione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generica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di un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documento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7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&lt;header&gt;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Sezione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introduttiva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di un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documento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8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&lt;footer&gt;</a:t>
                      </a:r>
                      <a:endParaRPr sz="2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Piè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di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pagina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di un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documento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o di una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sezione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9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&lt;nav&gt;</a:t>
                      </a:r>
                      <a:endParaRPr sz="200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Sezione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di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navigazione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(</a:t>
                      </a:r>
                      <a:r>
                        <a:rPr lang="en" sz="2000" b="0" i="0" u="sng" dirty="0">
                          <a:solidFill>
                            <a:schemeClr val="hlink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10"/>
                        </a:rPr>
                        <a:t>mdn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566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BE382A5-19F3-F247-AAB9-F8DD740B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Iniziamo con una </a:t>
            </a:r>
            <a:br>
              <a:rPr lang="it-IT" dirty="0"/>
            </a:br>
            <a:r>
              <a:rPr lang="it-IT" dirty="0"/>
              <a:t>struttura HTML semplificata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B873087-5BB3-8442-B09C-771348391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&lt;html&gt;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&lt;meta </a:t>
            </a:r>
            <a:r>
              <a:rPr lang="it-IT" sz="1200" dirty="0" err="1"/>
              <a:t>charset</a:t>
            </a:r>
            <a:r>
              <a:rPr lang="it-IT" sz="1200" dirty="0"/>
              <a:t>="utf-8"&gt;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title</a:t>
            </a:r>
            <a:r>
              <a:rPr lang="it-IT" sz="1200" dirty="0"/>
              <a:t>&gt;</a:t>
            </a:r>
            <a:r>
              <a:rPr lang="it-IT" sz="1200" dirty="0" err="1"/>
              <a:t>Squarespace</a:t>
            </a:r>
            <a:r>
              <a:rPr lang="it-IT" sz="1200" dirty="0"/>
              <a:t> layout&lt;/</a:t>
            </a:r>
            <a:r>
              <a:rPr lang="it-IT" sz="1200" dirty="0" err="1"/>
              <a:t>title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nav</a:t>
            </a:r>
            <a:r>
              <a:rPr lang="it-IT" sz="1200" dirty="0"/>
              <a:t>&gt;&lt;/</a:t>
            </a:r>
            <a:r>
              <a:rPr lang="it-IT" sz="1200" dirty="0" err="1"/>
              <a:t>nav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header</a:t>
            </a:r>
            <a:r>
              <a:rPr lang="it-IT" sz="1200" dirty="0"/>
              <a:t>&gt;&lt;/</a:t>
            </a:r>
            <a:r>
              <a:rPr lang="it-IT" sz="1200" dirty="0" err="1"/>
              <a:t>header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section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&lt;!-- </a:t>
            </a:r>
            <a:r>
              <a:rPr lang="it-IT" sz="1200" dirty="0" err="1"/>
              <a:t>main</a:t>
            </a:r>
            <a:r>
              <a:rPr lang="it-IT" sz="1200" dirty="0"/>
              <a:t> </a:t>
            </a:r>
            <a:r>
              <a:rPr lang="it-IT" sz="1200" dirty="0" err="1"/>
              <a:t>paragraph</a:t>
            </a:r>
            <a:r>
              <a:rPr lang="it-IT" sz="1200" dirty="0"/>
              <a:t> --&gt;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</a:t>
            </a:r>
            <a:r>
              <a:rPr lang="it-IT" sz="1200" dirty="0" err="1"/>
              <a:t>p</a:t>
            </a:r>
            <a:r>
              <a:rPr lang="it-IT" sz="1200" dirty="0"/>
              <a:t>&gt;&lt;/</a:t>
            </a:r>
            <a:r>
              <a:rPr lang="it-IT" sz="1200" dirty="0" err="1"/>
              <a:t>p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&lt;!-- </a:t>
            </a:r>
            <a:r>
              <a:rPr lang="it-IT" sz="1200" dirty="0" err="1"/>
              <a:t>Two</a:t>
            </a:r>
            <a:r>
              <a:rPr lang="it-IT" sz="1200" dirty="0"/>
              <a:t> </a:t>
            </a:r>
            <a:r>
              <a:rPr lang="it-IT" sz="1200" dirty="0" err="1"/>
              <a:t>column-type</a:t>
            </a:r>
            <a:r>
              <a:rPr lang="it-IT" sz="1200" dirty="0"/>
              <a:t> </a:t>
            </a:r>
            <a:r>
              <a:rPr lang="it-IT" sz="1200" dirty="0" err="1"/>
              <a:t>things</a:t>
            </a:r>
            <a:r>
              <a:rPr lang="it-IT" sz="1200" dirty="0"/>
              <a:t> --&gt;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&lt;div id="</a:t>
            </a:r>
            <a:r>
              <a:rPr lang="it-IT" sz="1200" dirty="0" err="1"/>
              <a:t>flex</a:t>
            </a:r>
            <a:r>
              <a:rPr lang="it-IT" sz="1200" dirty="0"/>
              <a:t>-container"&gt;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&lt;/</a:t>
            </a:r>
            <a:r>
              <a:rPr lang="it-IT" sz="1200" dirty="0" err="1"/>
              <a:t>section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footer</a:t>
            </a:r>
            <a:r>
              <a:rPr lang="it-IT" sz="1200" dirty="0"/>
              <a:t>&gt;&lt;/</a:t>
            </a:r>
            <a:r>
              <a:rPr lang="it-IT" sz="1200" dirty="0" err="1"/>
              <a:t>footer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&lt;/html&gt;</a:t>
            </a:r>
          </a:p>
        </p:txBody>
      </p:sp>
      <p:sp>
        <p:nvSpPr>
          <p:cNvPr id="6" name="Google Shape;294;p42">
            <a:extLst>
              <a:ext uri="{FF2B5EF4-FFF2-40B4-BE49-F238E27FC236}">
                <a16:creationId xmlns:a16="http://schemas.microsoft.com/office/drawing/2014/main" id="{A2755FFB-0021-404F-91A0-BF8E81E57A2F}"/>
              </a:ext>
            </a:extLst>
          </p:cNvPr>
          <p:cNvSpPr/>
          <p:nvPr/>
        </p:nvSpPr>
        <p:spPr>
          <a:xfrm>
            <a:off x="7625575" y="250215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7" name="Google Shape;296;p42">
            <a:extLst>
              <a:ext uri="{FF2B5EF4-FFF2-40B4-BE49-F238E27FC236}">
                <a16:creationId xmlns:a16="http://schemas.microsoft.com/office/drawing/2014/main" id="{C62A4F2A-C2BB-CC47-8EB2-955A4ED8F385}"/>
              </a:ext>
            </a:extLst>
          </p:cNvPr>
          <p:cNvSpPr/>
          <p:nvPr/>
        </p:nvSpPr>
        <p:spPr>
          <a:xfrm>
            <a:off x="7625575" y="5556315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8" name="Google Shape;297;p42">
            <a:extLst>
              <a:ext uri="{FF2B5EF4-FFF2-40B4-BE49-F238E27FC236}">
                <a16:creationId xmlns:a16="http://schemas.microsoft.com/office/drawing/2014/main" id="{5D50E254-D34C-B84A-A3AD-60218A3B2100}"/>
              </a:ext>
            </a:extLst>
          </p:cNvPr>
          <p:cNvSpPr/>
          <p:nvPr/>
        </p:nvSpPr>
        <p:spPr>
          <a:xfrm>
            <a:off x="8394175" y="2622590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9" name="Google Shape;298;p42">
            <a:extLst>
              <a:ext uri="{FF2B5EF4-FFF2-40B4-BE49-F238E27FC236}">
                <a16:creationId xmlns:a16="http://schemas.microsoft.com/office/drawing/2014/main" id="{1CB2CB39-958F-2246-8BD6-5178E4D8A3A3}"/>
              </a:ext>
            </a:extLst>
          </p:cNvPr>
          <p:cNvSpPr/>
          <p:nvPr/>
        </p:nvSpPr>
        <p:spPr>
          <a:xfrm rot="10800000" flipH="1">
            <a:off x="8590750" y="290938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65B73A57-D77B-AD42-A4F1-82FAC8DAFCB5}"/>
              </a:ext>
            </a:extLst>
          </p:cNvPr>
          <p:cNvSpPr/>
          <p:nvPr/>
        </p:nvSpPr>
        <p:spPr>
          <a:xfrm>
            <a:off x="8134450" y="3756065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1" name="Google Shape;300;p42">
            <a:extLst>
              <a:ext uri="{FF2B5EF4-FFF2-40B4-BE49-F238E27FC236}">
                <a16:creationId xmlns:a16="http://schemas.microsoft.com/office/drawing/2014/main" id="{5D3334A4-7619-424B-813D-3B9DAFB718A3}"/>
              </a:ext>
            </a:extLst>
          </p:cNvPr>
          <p:cNvSpPr/>
          <p:nvPr/>
        </p:nvSpPr>
        <p:spPr>
          <a:xfrm rot="10800000" flipH="1">
            <a:off x="8590750" y="299988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2" name="Google Shape;301;p42">
            <a:extLst>
              <a:ext uri="{FF2B5EF4-FFF2-40B4-BE49-F238E27FC236}">
                <a16:creationId xmlns:a16="http://schemas.microsoft.com/office/drawing/2014/main" id="{86A267D0-ECF6-394F-A7C8-B6F3EE3711B0}"/>
              </a:ext>
            </a:extLst>
          </p:cNvPr>
          <p:cNvSpPr/>
          <p:nvPr/>
        </p:nvSpPr>
        <p:spPr>
          <a:xfrm rot="10800000" flipH="1">
            <a:off x="8586475" y="309038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3" name="Google Shape;302;p42">
            <a:extLst>
              <a:ext uri="{FF2B5EF4-FFF2-40B4-BE49-F238E27FC236}">
                <a16:creationId xmlns:a16="http://schemas.microsoft.com/office/drawing/2014/main" id="{0F5E1F45-272A-0947-B7F2-E402ABBDC180}"/>
              </a:ext>
            </a:extLst>
          </p:cNvPr>
          <p:cNvSpPr/>
          <p:nvPr/>
        </p:nvSpPr>
        <p:spPr>
          <a:xfrm rot="10800000" flipH="1">
            <a:off x="8586475" y="324516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4" name="Google Shape;303;p42">
            <a:extLst>
              <a:ext uri="{FF2B5EF4-FFF2-40B4-BE49-F238E27FC236}">
                <a16:creationId xmlns:a16="http://schemas.microsoft.com/office/drawing/2014/main" id="{E223348F-5F12-FF43-A0A5-D842D1651FE6}"/>
              </a:ext>
            </a:extLst>
          </p:cNvPr>
          <p:cNvSpPr/>
          <p:nvPr/>
        </p:nvSpPr>
        <p:spPr>
          <a:xfrm>
            <a:off x="9734625" y="3756065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5" name="Google Shape;304;p42">
            <a:extLst>
              <a:ext uri="{FF2B5EF4-FFF2-40B4-BE49-F238E27FC236}">
                <a16:creationId xmlns:a16="http://schemas.microsoft.com/office/drawing/2014/main" id="{8C07C8AF-DC63-9A49-8E74-649099F49132}"/>
              </a:ext>
            </a:extLst>
          </p:cNvPr>
          <p:cNvSpPr/>
          <p:nvPr/>
        </p:nvSpPr>
        <p:spPr>
          <a:xfrm>
            <a:off x="8704900" y="4656490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6" name="Google Shape;305;p42">
            <a:extLst>
              <a:ext uri="{FF2B5EF4-FFF2-40B4-BE49-F238E27FC236}">
                <a16:creationId xmlns:a16="http://schemas.microsoft.com/office/drawing/2014/main" id="{3D9A47D1-B9CF-A849-8360-C57EA9C84383}"/>
              </a:ext>
            </a:extLst>
          </p:cNvPr>
          <p:cNvSpPr/>
          <p:nvPr/>
        </p:nvSpPr>
        <p:spPr>
          <a:xfrm>
            <a:off x="8145300" y="4842240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7" name="Google Shape;306;p42">
            <a:extLst>
              <a:ext uri="{FF2B5EF4-FFF2-40B4-BE49-F238E27FC236}">
                <a16:creationId xmlns:a16="http://schemas.microsoft.com/office/drawing/2014/main" id="{6B99A692-5B19-6646-815D-48E81EECB354}"/>
              </a:ext>
            </a:extLst>
          </p:cNvPr>
          <p:cNvSpPr/>
          <p:nvPr/>
        </p:nvSpPr>
        <p:spPr>
          <a:xfrm>
            <a:off x="8378700" y="4941990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8" name="Google Shape;307;p42">
            <a:extLst>
              <a:ext uri="{FF2B5EF4-FFF2-40B4-BE49-F238E27FC236}">
                <a16:creationId xmlns:a16="http://schemas.microsoft.com/office/drawing/2014/main" id="{AE7E50C1-BCC2-3C43-8611-BB0BDBDBEA4F}"/>
              </a:ext>
            </a:extLst>
          </p:cNvPr>
          <p:cNvSpPr/>
          <p:nvPr/>
        </p:nvSpPr>
        <p:spPr>
          <a:xfrm>
            <a:off x="8611450" y="5094390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19" name="Google Shape;308;p42">
            <a:extLst>
              <a:ext uri="{FF2B5EF4-FFF2-40B4-BE49-F238E27FC236}">
                <a16:creationId xmlns:a16="http://schemas.microsoft.com/office/drawing/2014/main" id="{B636CFD0-A4C8-A34A-9FDB-E64EC01F29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4375" y="259878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" name="Google Shape;309;p42">
            <a:extLst>
              <a:ext uri="{FF2B5EF4-FFF2-40B4-BE49-F238E27FC236}">
                <a16:creationId xmlns:a16="http://schemas.microsoft.com/office/drawing/2014/main" id="{2E970688-D3F0-154E-9A20-C1CFCF413DEC}"/>
              </a:ext>
            </a:extLst>
          </p:cNvPr>
          <p:cNvSpPr/>
          <p:nvPr/>
        </p:nvSpPr>
        <p:spPr>
          <a:xfrm>
            <a:off x="7614375" y="250290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1" name="Google Shape;310;p42">
            <a:extLst>
              <a:ext uri="{FF2B5EF4-FFF2-40B4-BE49-F238E27FC236}">
                <a16:creationId xmlns:a16="http://schemas.microsoft.com/office/drawing/2014/main" id="{3013AE17-545F-394C-92F7-BA67AA0B2172}"/>
              </a:ext>
            </a:extLst>
          </p:cNvPr>
          <p:cNvSpPr/>
          <p:nvPr/>
        </p:nvSpPr>
        <p:spPr>
          <a:xfrm>
            <a:off x="7614375" y="222065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2" name="Google Shape;311;p42">
            <a:extLst>
              <a:ext uri="{FF2B5EF4-FFF2-40B4-BE49-F238E27FC236}">
                <a16:creationId xmlns:a16="http://schemas.microsoft.com/office/drawing/2014/main" id="{D1EF4059-3808-054B-BFF7-59EFB140E81B}"/>
              </a:ext>
            </a:extLst>
          </p:cNvPr>
          <p:cNvSpPr/>
          <p:nvPr/>
        </p:nvSpPr>
        <p:spPr>
          <a:xfrm>
            <a:off x="7632400" y="5556315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3" name="Google Shape;313;p42">
            <a:extLst>
              <a:ext uri="{FF2B5EF4-FFF2-40B4-BE49-F238E27FC236}">
                <a16:creationId xmlns:a16="http://schemas.microsoft.com/office/drawing/2014/main" id="{FB770306-618B-E745-8305-FAEF8AD19A83}"/>
              </a:ext>
            </a:extLst>
          </p:cNvPr>
          <p:cNvSpPr/>
          <p:nvPr/>
        </p:nvSpPr>
        <p:spPr>
          <a:xfrm>
            <a:off x="8134450" y="2622590"/>
            <a:ext cx="3104700" cy="2545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242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/>
          <p:nvPr/>
        </p:nvSpPr>
        <p:spPr>
          <a:xfrm>
            <a:off x="5382871" y="2834953"/>
            <a:ext cx="4850400" cy="714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36" name="Google Shape;336;p45"/>
          <p:cNvSpPr txBox="1">
            <a:spLocks noGrp="1"/>
          </p:cNvSpPr>
          <p:nvPr>
            <p:ph type="title"/>
          </p:nvPr>
        </p:nvSpPr>
        <p:spPr>
          <a:xfrm>
            <a:off x="2306700" y="347150"/>
            <a:ext cx="32937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Header</a:t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>
            <a:off x="6178475" y="8396550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38" name="Google Shape;338;p45"/>
          <p:cNvSpPr/>
          <p:nvPr/>
        </p:nvSpPr>
        <p:spPr>
          <a:xfrm>
            <a:off x="6290193" y="5635505"/>
            <a:ext cx="3035700" cy="18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39" name="Google Shape;339;p45"/>
          <p:cNvSpPr/>
          <p:nvPr/>
        </p:nvSpPr>
        <p:spPr>
          <a:xfrm rot="10800000" flipH="1">
            <a:off x="6522247" y="5974159"/>
            <a:ext cx="2581800" cy="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0" name="Google Shape;340;p45"/>
          <p:cNvSpPr/>
          <p:nvPr/>
        </p:nvSpPr>
        <p:spPr>
          <a:xfrm>
            <a:off x="6456600" y="7634625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1" name="Google Shape;341;p45"/>
          <p:cNvSpPr/>
          <p:nvPr/>
        </p:nvSpPr>
        <p:spPr>
          <a:xfrm rot="10800000" flipH="1">
            <a:off x="6522247" y="6080993"/>
            <a:ext cx="2581800" cy="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2" name="Google Shape;342;p45"/>
          <p:cNvSpPr/>
          <p:nvPr/>
        </p:nvSpPr>
        <p:spPr>
          <a:xfrm rot="10800000" flipH="1">
            <a:off x="6517200" y="6187827"/>
            <a:ext cx="2581800" cy="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3" name="Google Shape;343;p45"/>
          <p:cNvSpPr/>
          <p:nvPr/>
        </p:nvSpPr>
        <p:spPr>
          <a:xfrm rot="10800000" flipH="1">
            <a:off x="6517200" y="6370536"/>
            <a:ext cx="2581800" cy="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4" name="Google Shape;344;p45"/>
          <p:cNvSpPr/>
          <p:nvPr/>
        </p:nvSpPr>
        <p:spPr>
          <a:xfrm>
            <a:off x="8056775" y="7634625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5" name="Google Shape;345;p45"/>
          <p:cNvSpPr/>
          <p:nvPr/>
        </p:nvSpPr>
        <p:spPr>
          <a:xfrm>
            <a:off x="7257800" y="7496725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6" name="Google Shape;346;p45"/>
          <p:cNvSpPr/>
          <p:nvPr/>
        </p:nvSpPr>
        <p:spPr>
          <a:xfrm>
            <a:off x="6698200" y="7682475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6931600" y="7782225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7164350" y="7934625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650" y="2846360"/>
            <a:ext cx="4876826" cy="7444808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0" name="Google Shape;350;p45"/>
          <p:cNvSpPr/>
          <p:nvPr/>
        </p:nvSpPr>
        <p:spPr>
          <a:xfrm>
            <a:off x="5369650" y="2835042"/>
            <a:ext cx="4881900" cy="25371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51" name="Google Shape;351;p45"/>
          <p:cNvSpPr/>
          <p:nvPr/>
        </p:nvSpPr>
        <p:spPr>
          <a:xfrm>
            <a:off x="5369650" y="2801723"/>
            <a:ext cx="4850400" cy="324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6185300" y="8396550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53" name="Google Shape;353;p45"/>
          <p:cNvSpPr txBox="1">
            <a:spLocks noGrp="1"/>
          </p:cNvSpPr>
          <p:nvPr>
            <p:ph type="body" idx="1"/>
          </p:nvPr>
        </p:nvSpPr>
        <p:spPr>
          <a:xfrm>
            <a:off x="1152939" y="1598725"/>
            <a:ext cx="4216711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3C78D8"/>
                </a:solidFill>
              </a:rPr>
              <a:t>Navbar: </a:t>
            </a:r>
            <a:endParaRPr b="1" dirty="0">
              <a:solidFill>
                <a:srgbClr val="3C78D8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</a:t>
            </a:r>
            <a:r>
              <a:rPr lang="en" b="1" dirty="0">
                <a:solidFill>
                  <a:srgbClr val="000000"/>
                </a:solidFill>
              </a:rPr>
              <a:t>: </a:t>
            </a:r>
            <a:r>
              <a:rPr lang="en" dirty="0">
                <a:solidFill>
                  <a:srgbClr val="000000"/>
                </a:solidFill>
              </a:rPr>
              <a:t>75px 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</a:t>
            </a:r>
            <a:r>
              <a:rPr lang="en" dirty="0" err="1">
                <a:solidFill>
                  <a:srgbClr val="000000"/>
                </a:solidFill>
              </a:rPr>
              <a:t>royalblue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Font typeface="Consolas"/>
              <a:buChar char="-"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&lt;nav&gt;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b="1" dirty="0">
                <a:solidFill>
                  <a:srgbClr val="6D9EEB"/>
                </a:solidFill>
              </a:rPr>
              <a:t>Header:</a:t>
            </a:r>
            <a:endParaRPr b="1" dirty="0">
              <a:solidFill>
                <a:srgbClr val="6D9EEB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400px;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</a:t>
            </a:r>
            <a:r>
              <a:rPr lang="en" dirty="0" err="1">
                <a:solidFill>
                  <a:srgbClr val="000000"/>
                </a:solidFill>
              </a:rPr>
              <a:t>lightskyblue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&lt;header&gt;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54" name="Google Shape;354;p45"/>
          <p:cNvSpPr/>
          <p:nvPr/>
        </p:nvSpPr>
        <p:spPr>
          <a:xfrm>
            <a:off x="5983591" y="5635505"/>
            <a:ext cx="3665100" cy="3004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>
            <a:spLocks noGrp="1"/>
          </p:cNvSpPr>
          <p:nvPr>
            <p:ph type="title"/>
          </p:nvPr>
        </p:nvSpPr>
        <p:spPr>
          <a:xfrm>
            <a:off x="1113183" y="347150"/>
            <a:ext cx="4487217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Sezione</a:t>
            </a:r>
            <a:r>
              <a:rPr lang="en" dirty="0"/>
              <a:t> </a:t>
            </a:r>
            <a:r>
              <a:rPr lang="en" dirty="0" err="1"/>
              <a:t>principale</a:t>
            </a:r>
            <a:endParaRPr dirty="0"/>
          </a:p>
        </p:txBody>
      </p:sp>
      <p:sp>
        <p:nvSpPr>
          <p:cNvPr id="360" name="Google Shape;360;p46"/>
          <p:cNvSpPr txBox="1">
            <a:spLocks noGrp="1"/>
          </p:cNvSpPr>
          <p:nvPr>
            <p:ph type="body" idx="1"/>
          </p:nvPr>
        </p:nvSpPr>
        <p:spPr>
          <a:xfrm>
            <a:off x="2075950" y="1598725"/>
            <a:ext cx="32937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3C78D8"/>
                </a:solidFill>
              </a:rPr>
              <a:t> </a:t>
            </a:r>
            <a:r>
              <a:rPr lang="en" b="1" dirty="0" err="1">
                <a:solidFill>
                  <a:srgbClr val="666666"/>
                </a:solidFill>
              </a:rPr>
              <a:t>Riquadro</a:t>
            </a:r>
            <a:r>
              <a:rPr lang="en" b="1" dirty="0">
                <a:solidFill>
                  <a:srgbClr val="666666"/>
                </a:solidFill>
              </a:rPr>
              <a:t> grigio:</a:t>
            </a:r>
            <a:endParaRPr b="1" dirty="0">
              <a:solidFill>
                <a:srgbClr val="666666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it-IT" dirty="0" err="1">
                <a:solidFill>
                  <a:srgbClr val="000000"/>
                </a:solidFill>
              </a:rPr>
              <a:t>S</a:t>
            </a:r>
            <a:r>
              <a:rPr lang="en" dirty="0" err="1">
                <a:solidFill>
                  <a:srgbClr val="000000"/>
                </a:solidFill>
              </a:rPr>
              <a:t>pazio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circostante</a:t>
            </a:r>
            <a:r>
              <a:rPr lang="en" dirty="0">
                <a:solidFill>
                  <a:srgbClr val="000000"/>
                </a:solidFill>
              </a:rPr>
              <a:t>: 75px sopra e sotto; 100px ds e </a:t>
            </a:r>
            <a:r>
              <a:rPr lang="en" dirty="0" err="1">
                <a:solidFill>
                  <a:srgbClr val="000000"/>
                </a:solidFill>
              </a:rPr>
              <a:t>sn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500px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gray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&lt;section&gt;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61" name="Google Shape;361;p46"/>
          <p:cNvSpPr/>
          <p:nvPr/>
        </p:nvSpPr>
        <p:spPr>
          <a:xfrm>
            <a:off x="6101575" y="266050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2" name="Google Shape;362;p46"/>
          <p:cNvSpPr/>
          <p:nvPr/>
        </p:nvSpPr>
        <p:spPr>
          <a:xfrm>
            <a:off x="6101575" y="5572150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3" name="Google Shape;363;p46"/>
          <p:cNvSpPr/>
          <p:nvPr/>
        </p:nvSpPr>
        <p:spPr>
          <a:xfrm>
            <a:off x="6870175" y="2638425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4" name="Google Shape;364;p46"/>
          <p:cNvSpPr/>
          <p:nvPr/>
        </p:nvSpPr>
        <p:spPr>
          <a:xfrm rot="10800000" flipH="1">
            <a:off x="7066750" y="2925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5" name="Google Shape;365;p46"/>
          <p:cNvSpPr/>
          <p:nvPr/>
        </p:nvSpPr>
        <p:spPr>
          <a:xfrm>
            <a:off x="6610450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6" name="Google Shape;366;p46"/>
          <p:cNvSpPr/>
          <p:nvPr/>
        </p:nvSpPr>
        <p:spPr>
          <a:xfrm rot="10800000" flipH="1">
            <a:off x="7066750" y="30157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7" name="Google Shape;367;p46"/>
          <p:cNvSpPr/>
          <p:nvPr/>
        </p:nvSpPr>
        <p:spPr>
          <a:xfrm rot="10800000" flipH="1">
            <a:off x="7062475" y="3106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8" name="Google Shape;368;p46"/>
          <p:cNvSpPr/>
          <p:nvPr/>
        </p:nvSpPr>
        <p:spPr>
          <a:xfrm rot="10800000" flipH="1">
            <a:off x="7062475" y="326099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9" name="Google Shape;369;p46"/>
          <p:cNvSpPr/>
          <p:nvPr/>
        </p:nvSpPr>
        <p:spPr>
          <a:xfrm>
            <a:off x="8210625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0" name="Google Shape;370;p46"/>
          <p:cNvSpPr/>
          <p:nvPr/>
        </p:nvSpPr>
        <p:spPr>
          <a:xfrm>
            <a:off x="7180900" y="4672325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1" name="Google Shape;371;p46"/>
          <p:cNvSpPr/>
          <p:nvPr/>
        </p:nvSpPr>
        <p:spPr>
          <a:xfrm>
            <a:off x="6621300" y="4858075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2" name="Google Shape;372;p46"/>
          <p:cNvSpPr/>
          <p:nvPr/>
        </p:nvSpPr>
        <p:spPr>
          <a:xfrm>
            <a:off x="6854700" y="4957825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3" name="Google Shape;373;p46"/>
          <p:cNvSpPr/>
          <p:nvPr/>
        </p:nvSpPr>
        <p:spPr>
          <a:xfrm>
            <a:off x="7087450" y="5110225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375" y="275713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5" name="Google Shape;375;p46"/>
          <p:cNvSpPr/>
          <p:nvPr/>
        </p:nvSpPr>
        <p:spPr>
          <a:xfrm>
            <a:off x="6090375" y="266125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6" name="Google Shape;376;p46"/>
          <p:cNvSpPr/>
          <p:nvPr/>
        </p:nvSpPr>
        <p:spPr>
          <a:xfrm>
            <a:off x="6090375" y="237900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7" name="Google Shape;377;p46"/>
          <p:cNvSpPr/>
          <p:nvPr/>
        </p:nvSpPr>
        <p:spPr>
          <a:xfrm>
            <a:off x="6108400" y="5572150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8" name="Google Shape;378;p46"/>
          <p:cNvSpPr/>
          <p:nvPr/>
        </p:nvSpPr>
        <p:spPr>
          <a:xfrm>
            <a:off x="6610450" y="2638425"/>
            <a:ext cx="3104700" cy="2545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>
            <a:spLocks noGrp="1"/>
          </p:cNvSpPr>
          <p:nvPr>
            <p:ph type="title"/>
          </p:nvPr>
        </p:nvSpPr>
        <p:spPr>
          <a:xfrm>
            <a:off x="2306700" y="347150"/>
            <a:ext cx="32937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Piè</a:t>
            </a:r>
            <a:r>
              <a:rPr lang="en" dirty="0"/>
              <a:t> di </a:t>
            </a:r>
            <a:r>
              <a:rPr lang="en" dirty="0" err="1"/>
              <a:t>pagina</a:t>
            </a:r>
            <a:endParaRPr dirty="0"/>
          </a:p>
        </p:txBody>
      </p:sp>
      <p:sp>
        <p:nvSpPr>
          <p:cNvPr id="384" name="Google Shape;384;p47"/>
          <p:cNvSpPr txBox="1">
            <a:spLocks noGrp="1"/>
          </p:cNvSpPr>
          <p:nvPr>
            <p:ph type="body" idx="1"/>
          </p:nvPr>
        </p:nvSpPr>
        <p:spPr>
          <a:xfrm>
            <a:off x="2075950" y="1598725"/>
            <a:ext cx="32937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00000"/>
                </a:solidFill>
              </a:rPr>
              <a:t>Footer:</a:t>
            </a:r>
            <a:endParaRPr b="1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100px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Black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&lt;footer&gt;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85" name="Google Shape;385;p47"/>
          <p:cNvSpPr/>
          <p:nvPr/>
        </p:nvSpPr>
        <p:spPr>
          <a:xfrm>
            <a:off x="5986200" y="-3440662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5986200" y="1865438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6754800" y="-1068287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88" name="Google Shape;388;p47"/>
          <p:cNvSpPr/>
          <p:nvPr/>
        </p:nvSpPr>
        <p:spPr>
          <a:xfrm rot="10800000" flipH="1">
            <a:off x="6951375" y="-781488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89" name="Google Shape;389;p47"/>
          <p:cNvSpPr/>
          <p:nvPr/>
        </p:nvSpPr>
        <p:spPr>
          <a:xfrm>
            <a:off x="6495075" y="65188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90" name="Google Shape;390;p47"/>
          <p:cNvSpPr/>
          <p:nvPr/>
        </p:nvSpPr>
        <p:spPr>
          <a:xfrm rot="10800000" flipH="1">
            <a:off x="6951375" y="-690988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91" name="Google Shape;391;p47"/>
          <p:cNvSpPr/>
          <p:nvPr/>
        </p:nvSpPr>
        <p:spPr>
          <a:xfrm rot="10800000" flipH="1">
            <a:off x="6947100" y="-600488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92" name="Google Shape;392;p47"/>
          <p:cNvSpPr/>
          <p:nvPr/>
        </p:nvSpPr>
        <p:spPr>
          <a:xfrm rot="10800000" flipH="1">
            <a:off x="6947100" y="-445713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93" name="Google Shape;393;p47"/>
          <p:cNvSpPr/>
          <p:nvPr/>
        </p:nvSpPr>
        <p:spPr>
          <a:xfrm>
            <a:off x="8095250" y="65188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94" name="Google Shape;394;p47"/>
          <p:cNvSpPr/>
          <p:nvPr/>
        </p:nvSpPr>
        <p:spPr>
          <a:xfrm>
            <a:off x="7065525" y="965613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95" name="Google Shape;395;p47"/>
          <p:cNvSpPr/>
          <p:nvPr/>
        </p:nvSpPr>
        <p:spPr>
          <a:xfrm>
            <a:off x="6505925" y="1151363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96" name="Google Shape;396;p47"/>
          <p:cNvSpPr/>
          <p:nvPr/>
        </p:nvSpPr>
        <p:spPr>
          <a:xfrm>
            <a:off x="6739325" y="1251113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97" name="Google Shape;397;p47"/>
          <p:cNvSpPr/>
          <p:nvPr/>
        </p:nvSpPr>
        <p:spPr>
          <a:xfrm>
            <a:off x="6972075" y="1403513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000" y="-3431000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9" name="Google Shape;399;p47"/>
          <p:cNvSpPr/>
          <p:nvPr/>
        </p:nvSpPr>
        <p:spPr>
          <a:xfrm>
            <a:off x="5975000" y="-3440587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5975000" y="-3468812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01" name="Google Shape;401;p47"/>
          <p:cNvSpPr/>
          <p:nvPr/>
        </p:nvSpPr>
        <p:spPr>
          <a:xfrm>
            <a:off x="5993025" y="1865438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02" name="Google Shape;402;p47"/>
          <p:cNvSpPr/>
          <p:nvPr/>
        </p:nvSpPr>
        <p:spPr>
          <a:xfrm>
            <a:off x="6495075" y="-1068287"/>
            <a:ext cx="3104700" cy="2545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BE382A5-19F3-F247-AAB9-F8DD740B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HTML completa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B873087-5BB3-8442-B09C-771348391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&lt;html&gt;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&lt;meta </a:t>
            </a:r>
            <a:r>
              <a:rPr lang="it-IT" sz="1200" dirty="0" err="1"/>
              <a:t>charset</a:t>
            </a:r>
            <a:r>
              <a:rPr lang="it-IT" sz="1200" dirty="0"/>
              <a:t>="utf-8"&gt;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title</a:t>
            </a:r>
            <a:r>
              <a:rPr lang="it-IT" sz="1200" dirty="0"/>
              <a:t>&gt;</a:t>
            </a:r>
            <a:r>
              <a:rPr lang="it-IT" sz="1200" dirty="0" err="1"/>
              <a:t>Squarespace</a:t>
            </a:r>
            <a:r>
              <a:rPr lang="it-IT" sz="1200" dirty="0"/>
              <a:t> layout&lt;/</a:t>
            </a:r>
            <a:r>
              <a:rPr lang="it-IT" sz="1200" dirty="0" err="1"/>
              <a:t>title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nav</a:t>
            </a:r>
            <a:r>
              <a:rPr lang="it-IT" sz="1200" dirty="0"/>
              <a:t>&gt;&lt;/</a:t>
            </a:r>
            <a:r>
              <a:rPr lang="it-IT" sz="1200" dirty="0" err="1"/>
              <a:t>nav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header</a:t>
            </a:r>
            <a:r>
              <a:rPr lang="it-IT" sz="1200" dirty="0"/>
              <a:t>&gt;&lt;/</a:t>
            </a:r>
            <a:r>
              <a:rPr lang="it-IT" sz="1200" dirty="0" err="1"/>
              <a:t>header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section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&lt;!-- </a:t>
            </a:r>
            <a:r>
              <a:rPr lang="it-IT" sz="1200" dirty="0" err="1"/>
              <a:t>main</a:t>
            </a:r>
            <a:r>
              <a:rPr lang="it-IT" sz="1200" dirty="0"/>
              <a:t> </a:t>
            </a:r>
            <a:r>
              <a:rPr lang="it-IT" sz="1200" dirty="0" err="1"/>
              <a:t>paragraph</a:t>
            </a:r>
            <a:r>
              <a:rPr lang="it-IT" sz="1200" dirty="0"/>
              <a:t> --&gt;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</a:t>
            </a:r>
            <a:r>
              <a:rPr lang="it-IT" sz="1200" dirty="0" err="1"/>
              <a:t>p</a:t>
            </a:r>
            <a:r>
              <a:rPr lang="it-IT" sz="1200" dirty="0"/>
              <a:t>&gt;&lt;/</a:t>
            </a:r>
            <a:r>
              <a:rPr lang="it-IT" sz="1200" dirty="0" err="1"/>
              <a:t>p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&lt;!-- </a:t>
            </a:r>
            <a:r>
              <a:rPr lang="it-IT" sz="1200" dirty="0" err="1"/>
              <a:t>Two</a:t>
            </a:r>
            <a:r>
              <a:rPr lang="it-IT" sz="1200" dirty="0"/>
              <a:t> </a:t>
            </a:r>
            <a:r>
              <a:rPr lang="it-IT" sz="1200" dirty="0" err="1"/>
              <a:t>column-type</a:t>
            </a:r>
            <a:r>
              <a:rPr lang="it-IT" sz="1200" dirty="0"/>
              <a:t> </a:t>
            </a:r>
            <a:r>
              <a:rPr lang="it-IT" sz="1200" dirty="0" err="1"/>
              <a:t>things</a:t>
            </a:r>
            <a:r>
              <a:rPr lang="it-IT" sz="1200" dirty="0"/>
              <a:t> --&gt;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&lt;div id="</a:t>
            </a:r>
            <a:r>
              <a:rPr lang="it-IT" sz="1200" dirty="0" err="1"/>
              <a:t>flex</a:t>
            </a:r>
            <a:r>
              <a:rPr lang="it-IT" sz="1200" dirty="0"/>
              <a:t>-container"&gt;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  &lt;div </a:t>
            </a:r>
            <a:r>
              <a:rPr lang="it-IT" sz="1200" dirty="0" err="1"/>
              <a:t>class</a:t>
            </a:r>
            <a:r>
              <a:rPr lang="it-IT" sz="1200" dirty="0"/>
              <a:t>="col"&gt;&lt;/div&gt;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  &lt;div </a:t>
            </a:r>
            <a:r>
              <a:rPr lang="it-IT" sz="1200" dirty="0" err="1"/>
              <a:t>class</a:t>
            </a:r>
            <a:r>
              <a:rPr lang="it-IT" sz="1200" dirty="0"/>
              <a:t>="col"&gt;&lt;/div&gt;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&lt;/</a:t>
            </a:r>
            <a:r>
              <a:rPr lang="it-IT" sz="1200" dirty="0" err="1"/>
              <a:t>section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footer</a:t>
            </a:r>
            <a:r>
              <a:rPr lang="it-IT" sz="1200" dirty="0"/>
              <a:t>&gt;&lt;/</a:t>
            </a:r>
            <a:r>
              <a:rPr lang="it-IT" sz="1200" dirty="0" err="1"/>
              <a:t>footer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&lt;/html&gt;</a:t>
            </a:r>
          </a:p>
        </p:txBody>
      </p:sp>
      <p:sp>
        <p:nvSpPr>
          <p:cNvPr id="6" name="Google Shape;409;p48">
            <a:extLst>
              <a:ext uri="{FF2B5EF4-FFF2-40B4-BE49-F238E27FC236}">
                <a16:creationId xmlns:a16="http://schemas.microsoft.com/office/drawing/2014/main" id="{24AE467A-6D2C-A946-8C21-B60F27F91F18}"/>
              </a:ext>
            </a:extLst>
          </p:cNvPr>
          <p:cNvSpPr/>
          <p:nvPr/>
        </p:nvSpPr>
        <p:spPr>
          <a:xfrm>
            <a:off x="7121992" y="237309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7" name="Google Shape;410;p48">
            <a:extLst>
              <a:ext uri="{FF2B5EF4-FFF2-40B4-BE49-F238E27FC236}">
                <a16:creationId xmlns:a16="http://schemas.microsoft.com/office/drawing/2014/main" id="{145CB41B-CD75-D94C-9C1D-81CB6339B37F}"/>
              </a:ext>
            </a:extLst>
          </p:cNvPr>
          <p:cNvSpPr/>
          <p:nvPr/>
        </p:nvSpPr>
        <p:spPr>
          <a:xfrm>
            <a:off x="7121992" y="5543409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8" name="Google Shape;411;p48">
            <a:extLst>
              <a:ext uri="{FF2B5EF4-FFF2-40B4-BE49-F238E27FC236}">
                <a16:creationId xmlns:a16="http://schemas.microsoft.com/office/drawing/2014/main" id="{5C62033B-01C7-4C4B-AC6F-E29D3249E3C8}"/>
              </a:ext>
            </a:extLst>
          </p:cNvPr>
          <p:cNvSpPr/>
          <p:nvPr/>
        </p:nvSpPr>
        <p:spPr>
          <a:xfrm>
            <a:off x="7890592" y="2609684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9" name="Google Shape;412;p48">
            <a:extLst>
              <a:ext uri="{FF2B5EF4-FFF2-40B4-BE49-F238E27FC236}">
                <a16:creationId xmlns:a16="http://schemas.microsoft.com/office/drawing/2014/main" id="{1EC58FF9-B872-854F-86A1-FFBBEB079E10}"/>
              </a:ext>
            </a:extLst>
          </p:cNvPr>
          <p:cNvSpPr/>
          <p:nvPr/>
        </p:nvSpPr>
        <p:spPr>
          <a:xfrm rot="10800000" flipH="1">
            <a:off x="8087167" y="2896483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0" name="Google Shape;413;p48">
            <a:extLst>
              <a:ext uri="{FF2B5EF4-FFF2-40B4-BE49-F238E27FC236}">
                <a16:creationId xmlns:a16="http://schemas.microsoft.com/office/drawing/2014/main" id="{4E3EDC94-4743-C140-B6B7-AE6B75001505}"/>
              </a:ext>
            </a:extLst>
          </p:cNvPr>
          <p:cNvSpPr/>
          <p:nvPr/>
        </p:nvSpPr>
        <p:spPr>
          <a:xfrm>
            <a:off x="7630867" y="3743159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1" name="Google Shape;414;p48">
            <a:extLst>
              <a:ext uri="{FF2B5EF4-FFF2-40B4-BE49-F238E27FC236}">
                <a16:creationId xmlns:a16="http://schemas.microsoft.com/office/drawing/2014/main" id="{F01F3B9D-3B6C-AC46-BD2F-3DF6D6EF652A}"/>
              </a:ext>
            </a:extLst>
          </p:cNvPr>
          <p:cNvSpPr/>
          <p:nvPr/>
        </p:nvSpPr>
        <p:spPr>
          <a:xfrm rot="10800000" flipH="1">
            <a:off x="8087167" y="2986983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2" name="Google Shape;415;p48">
            <a:extLst>
              <a:ext uri="{FF2B5EF4-FFF2-40B4-BE49-F238E27FC236}">
                <a16:creationId xmlns:a16="http://schemas.microsoft.com/office/drawing/2014/main" id="{489F841A-3B69-8D45-BFCD-002C52988D73}"/>
              </a:ext>
            </a:extLst>
          </p:cNvPr>
          <p:cNvSpPr/>
          <p:nvPr/>
        </p:nvSpPr>
        <p:spPr>
          <a:xfrm rot="10800000" flipH="1">
            <a:off x="8082892" y="3077483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3" name="Google Shape;416;p48">
            <a:extLst>
              <a:ext uri="{FF2B5EF4-FFF2-40B4-BE49-F238E27FC236}">
                <a16:creationId xmlns:a16="http://schemas.microsoft.com/office/drawing/2014/main" id="{A02D5EA4-E0E6-474D-9FC8-EE5BBF1E5B4A}"/>
              </a:ext>
            </a:extLst>
          </p:cNvPr>
          <p:cNvSpPr/>
          <p:nvPr/>
        </p:nvSpPr>
        <p:spPr>
          <a:xfrm rot="10800000" flipH="1">
            <a:off x="8082892" y="3232258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4" name="Google Shape;417;p48">
            <a:extLst>
              <a:ext uri="{FF2B5EF4-FFF2-40B4-BE49-F238E27FC236}">
                <a16:creationId xmlns:a16="http://schemas.microsoft.com/office/drawing/2014/main" id="{9743B130-205E-E540-8C56-88421B1B592C}"/>
              </a:ext>
            </a:extLst>
          </p:cNvPr>
          <p:cNvSpPr/>
          <p:nvPr/>
        </p:nvSpPr>
        <p:spPr>
          <a:xfrm>
            <a:off x="9231042" y="3743159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5" name="Google Shape;418;p48">
            <a:extLst>
              <a:ext uri="{FF2B5EF4-FFF2-40B4-BE49-F238E27FC236}">
                <a16:creationId xmlns:a16="http://schemas.microsoft.com/office/drawing/2014/main" id="{ED1D84BD-2D19-6341-885D-360C0C2CA70A}"/>
              </a:ext>
            </a:extLst>
          </p:cNvPr>
          <p:cNvSpPr/>
          <p:nvPr/>
        </p:nvSpPr>
        <p:spPr>
          <a:xfrm>
            <a:off x="8201317" y="4643584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6" name="Google Shape;419;p48">
            <a:extLst>
              <a:ext uri="{FF2B5EF4-FFF2-40B4-BE49-F238E27FC236}">
                <a16:creationId xmlns:a16="http://schemas.microsoft.com/office/drawing/2014/main" id="{62862810-B9D1-6242-9CB6-9F8D8E47E770}"/>
              </a:ext>
            </a:extLst>
          </p:cNvPr>
          <p:cNvSpPr/>
          <p:nvPr/>
        </p:nvSpPr>
        <p:spPr>
          <a:xfrm>
            <a:off x="7641717" y="4829334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7" name="Google Shape;420;p48">
            <a:extLst>
              <a:ext uri="{FF2B5EF4-FFF2-40B4-BE49-F238E27FC236}">
                <a16:creationId xmlns:a16="http://schemas.microsoft.com/office/drawing/2014/main" id="{AB7A3028-4510-D44D-A56B-2CF8DAABD1C8}"/>
              </a:ext>
            </a:extLst>
          </p:cNvPr>
          <p:cNvSpPr/>
          <p:nvPr/>
        </p:nvSpPr>
        <p:spPr>
          <a:xfrm>
            <a:off x="7875117" y="4929084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8" name="Google Shape;421;p48">
            <a:extLst>
              <a:ext uri="{FF2B5EF4-FFF2-40B4-BE49-F238E27FC236}">
                <a16:creationId xmlns:a16="http://schemas.microsoft.com/office/drawing/2014/main" id="{4AED06BB-D8C5-EA40-8F79-9E4F6F8EAE95}"/>
              </a:ext>
            </a:extLst>
          </p:cNvPr>
          <p:cNvSpPr/>
          <p:nvPr/>
        </p:nvSpPr>
        <p:spPr>
          <a:xfrm>
            <a:off x="8107867" y="5081484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19" name="Google Shape;422;p48">
            <a:extLst>
              <a:ext uri="{FF2B5EF4-FFF2-40B4-BE49-F238E27FC236}">
                <a16:creationId xmlns:a16="http://schemas.microsoft.com/office/drawing/2014/main" id="{C8AD3DDE-7961-A040-913D-7AE8404F65A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10792" y="246972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" name="Google Shape;423;p48">
            <a:extLst>
              <a:ext uri="{FF2B5EF4-FFF2-40B4-BE49-F238E27FC236}">
                <a16:creationId xmlns:a16="http://schemas.microsoft.com/office/drawing/2014/main" id="{8189C586-BAB1-7D49-988F-5EACF435969C}"/>
              </a:ext>
            </a:extLst>
          </p:cNvPr>
          <p:cNvSpPr/>
          <p:nvPr/>
        </p:nvSpPr>
        <p:spPr>
          <a:xfrm>
            <a:off x="7630867" y="2609684"/>
            <a:ext cx="3104700" cy="2545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1" name="Google Shape;424;p48">
            <a:extLst>
              <a:ext uri="{FF2B5EF4-FFF2-40B4-BE49-F238E27FC236}">
                <a16:creationId xmlns:a16="http://schemas.microsoft.com/office/drawing/2014/main" id="{6F9668A7-240E-2F4C-A5FD-82212CA3DDD1}"/>
              </a:ext>
            </a:extLst>
          </p:cNvPr>
          <p:cNvSpPr/>
          <p:nvPr/>
        </p:nvSpPr>
        <p:spPr>
          <a:xfrm>
            <a:off x="7110792" y="237384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2" name="Google Shape;425;p48">
            <a:extLst>
              <a:ext uri="{FF2B5EF4-FFF2-40B4-BE49-F238E27FC236}">
                <a16:creationId xmlns:a16="http://schemas.microsoft.com/office/drawing/2014/main" id="{F8A675F4-FB90-3F4F-8E62-BE6236596636}"/>
              </a:ext>
            </a:extLst>
          </p:cNvPr>
          <p:cNvSpPr/>
          <p:nvPr/>
        </p:nvSpPr>
        <p:spPr>
          <a:xfrm>
            <a:off x="7110792" y="209159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3" name="Google Shape;426;p48">
            <a:extLst>
              <a:ext uri="{FF2B5EF4-FFF2-40B4-BE49-F238E27FC236}">
                <a16:creationId xmlns:a16="http://schemas.microsoft.com/office/drawing/2014/main" id="{A9064B99-5743-0C44-8AA0-5D7061EC8760}"/>
              </a:ext>
            </a:extLst>
          </p:cNvPr>
          <p:cNvSpPr/>
          <p:nvPr/>
        </p:nvSpPr>
        <p:spPr>
          <a:xfrm>
            <a:off x="7128817" y="5543409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4" name="Google Shape;427;p48">
            <a:extLst>
              <a:ext uri="{FF2B5EF4-FFF2-40B4-BE49-F238E27FC236}">
                <a16:creationId xmlns:a16="http://schemas.microsoft.com/office/drawing/2014/main" id="{90555D24-AF7C-0F4A-BE8E-078874621AA3}"/>
              </a:ext>
            </a:extLst>
          </p:cNvPr>
          <p:cNvSpPr/>
          <p:nvPr/>
        </p:nvSpPr>
        <p:spPr>
          <a:xfrm>
            <a:off x="7624167" y="2609684"/>
            <a:ext cx="3104700" cy="763500"/>
          </a:xfrm>
          <a:prstGeom prst="rect">
            <a:avLst/>
          </a:prstGeom>
          <a:solidFill>
            <a:srgbClr val="FFD966">
              <a:alpha val="3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5" name="Google Shape;428;p48">
            <a:extLst>
              <a:ext uri="{FF2B5EF4-FFF2-40B4-BE49-F238E27FC236}">
                <a16:creationId xmlns:a16="http://schemas.microsoft.com/office/drawing/2014/main" id="{DD0322A8-6804-BF4B-AF4A-35D43AC2C422}"/>
              </a:ext>
            </a:extLst>
          </p:cNvPr>
          <p:cNvSpPr/>
          <p:nvPr/>
        </p:nvSpPr>
        <p:spPr>
          <a:xfrm>
            <a:off x="7624042" y="3743159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6" name="Google Shape;429;p48">
            <a:extLst>
              <a:ext uri="{FF2B5EF4-FFF2-40B4-BE49-F238E27FC236}">
                <a16:creationId xmlns:a16="http://schemas.microsoft.com/office/drawing/2014/main" id="{6214EEEC-6DDC-B245-85A5-BB8B25D820A9}"/>
              </a:ext>
            </a:extLst>
          </p:cNvPr>
          <p:cNvSpPr/>
          <p:nvPr/>
        </p:nvSpPr>
        <p:spPr>
          <a:xfrm>
            <a:off x="9252067" y="3743106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756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title"/>
          </p:nvPr>
        </p:nvSpPr>
        <p:spPr>
          <a:xfrm>
            <a:off x="768626" y="347150"/>
            <a:ext cx="5049574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Contenuto</a:t>
            </a:r>
            <a:r>
              <a:rPr lang="en" dirty="0"/>
              <a:t> </a:t>
            </a:r>
            <a:r>
              <a:rPr lang="en" dirty="0" err="1"/>
              <a:t>principale</a:t>
            </a:r>
            <a:endParaRPr dirty="0"/>
          </a:p>
        </p:txBody>
      </p:sp>
      <p:sp>
        <p:nvSpPr>
          <p:cNvPr id="408" name="Google Shape;408;p48"/>
          <p:cNvSpPr txBox="1">
            <a:spLocks noGrp="1"/>
          </p:cNvSpPr>
          <p:nvPr>
            <p:ph type="body" idx="1"/>
          </p:nvPr>
        </p:nvSpPr>
        <p:spPr>
          <a:xfrm>
            <a:off x="1510748" y="1598725"/>
            <a:ext cx="3858902" cy="507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 err="1">
                <a:solidFill>
                  <a:srgbClr val="000000"/>
                </a:solidFill>
              </a:rPr>
              <a:t>Riquadro</a:t>
            </a:r>
            <a:r>
              <a:rPr lang="en" b="1" dirty="0">
                <a:solidFill>
                  <a:srgbClr val="000000"/>
                </a:solidFill>
              </a:rPr>
              <a:t> </a:t>
            </a:r>
            <a:r>
              <a:rPr lang="en" b="1" dirty="0" err="1">
                <a:solidFill>
                  <a:srgbClr val="000000"/>
                </a:solidFill>
              </a:rPr>
              <a:t>giallo</a:t>
            </a:r>
            <a:r>
              <a:rPr lang="en" b="1" dirty="0">
                <a:solidFill>
                  <a:srgbClr val="000000"/>
                </a:solidFill>
              </a:rPr>
              <a:t>:</a:t>
            </a:r>
            <a:endParaRPr b="1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200px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khaki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 err="1">
                <a:solidFill>
                  <a:srgbClr val="000000"/>
                </a:solidFill>
              </a:rPr>
              <a:t>Spazio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sottostante</a:t>
            </a:r>
            <a:r>
              <a:rPr lang="en" dirty="0">
                <a:solidFill>
                  <a:srgbClr val="000000"/>
                </a:solidFill>
              </a:rPr>
              <a:t>: 75px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Font typeface="Consolas"/>
              <a:buChar char="-"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b="1" dirty="0" err="1">
                <a:solidFill>
                  <a:srgbClr val="000000"/>
                </a:solidFill>
              </a:rPr>
              <a:t>Riquadro</a:t>
            </a:r>
            <a:r>
              <a:rPr lang="en" b="1" dirty="0">
                <a:solidFill>
                  <a:srgbClr val="000000"/>
                </a:solidFill>
              </a:rPr>
              <a:t> </a:t>
            </a:r>
            <a:r>
              <a:rPr lang="en" b="1" dirty="0" err="1">
                <a:solidFill>
                  <a:srgbClr val="000000"/>
                </a:solidFill>
              </a:rPr>
              <a:t>arancione</a:t>
            </a:r>
            <a:r>
              <a:rPr lang="en" b="1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400px;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Width: 48% del </a:t>
            </a:r>
            <a:r>
              <a:rPr lang="en" dirty="0" err="1">
                <a:solidFill>
                  <a:srgbClr val="000000"/>
                </a:solidFill>
              </a:rPr>
              <a:t>genitore</a:t>
            </a:r>
            <a:r>
              <a:rPr lang="en" dirty="0">
                <a:solidFill>
                  <a:srgbClr val="000000"/>
                </a:solidFill>
              </a:rPr>
              <a:t> con </a:t>
            </a:r>
            <a:r>
              <a:rPr lang="en" dirty="0" err="1">
                <a:solidFill>
                  <a:srgbClr val="000000"/>
                </a:solidFill>
              </a:rPr>
              <a:t>spazio</a:t>
            </a:r>
            <a:r>
              <a:rPr lang="en" dirty="0">
                <a:solidFill>
                  <a:srgbClr val="000000"/>
                </a:solidFill>
              </a:rPr>
              <a:t> in mezzo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tomato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Font typeface="Consolas"/>
              <a:buChar char="-"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6101575" y="266050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0" name="Google Shape;410;p48"/>
          <p:cNvSpPr/>
          <p:nvPr/>
        </p:nvSpPr>
        <p:spPr>
          <a:xfrm>
            <a:off x="6101575" y="5572150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6870175" y="2638425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2" name="Google Shape;412;p48"/>
          <p:cNvSpPr/>
          <p:nvPr/>
        </p:nvSpPr>
        <p:spPr>
          <a:xfrm rot="10800000" flipH="1">
            <a:off x="7066750" y="2925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3" name="Google Shape;413;p48"/>
          <p:cNvSpPr/>
          <p:nvPr/>
        </p:nvSpPr>
        <p:spPr>
          <a:xfrm>
            <a:off x="6610450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4" name="Google Shape;414;p48"/>
          <p:cNvSpPr/>
          <p:nvPr/>
        </p:nvSpPr>
        <p:spPr>
          <a:xfrm rot="10800000" flipH="1">
            <a:off x="7066750" y="30157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5" name="Google Shape;415;p48"/>
          <p:cNvSpPr/>
          <p:nvPr/>
        </p:nvSpPr>
        <p:spPr>
          <a:xfrm rot="10800000" flipH="1">
            <a:off x="7062475" y="3106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6" name="Google Shape;416;p48"/>
          <p:cNvSpPr/>
          <p:nvPr/>
        </p:nvSpPr>
        <p:spPr>
          <a:xfrm rot="10800000" flipH="1">
            <a:off x="7062475" y="326099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7" name="Google Shape;417;p48"/>
          <p:cNvSpPr/>
          <p:nvPr/>
        </p:nvSpPr>
        <p:spPr>
          <a:xfrm>
            <a:off x="8210625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8" name="Google Shape;418;p48"/>
          <p:cNvSpPr/>
          <p:nvPr/>
        </p:nvSpPr>
        <p:spPr>
          <a:xfrm>
            <a:off x="7180900" y="4672325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6621300" y="4858075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0" name="Google Shape;420;p48"/>
          <p:cNvSpPr/>
          <p:nvPr/>
        </p:nvSpPr>
        <p:spPr>
          <a:xfrm>
            <a:off x="6854700" y="4957825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1" name="Google Shape;421;p48"/>
          <p:cNvSpPr/>
          <p:nvPr/>
        </p:nvSpPr>
        <p:spPr>
          <a:xfrm>
            <a:off x="7087450" y="5110225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422" name="Google Shape;4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375" y="275713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3" name="Google Shape;423;p48"/>
          <p:cNvSpPr/>
          <p:nvPr/>
        </p:nvSpPr>
        <p:spPr>
          <a:xfrm>
            <a:off x="6610450" y="2638425"/>
            <a:ext cx="3104700" cy="2545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6090375" y="266125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5" name="Google Shape;425;p48"/>
          <p:cNvSpPr/>
          <p:nvPr/>
        </p:nvSpPr>
        <p:spPr>
          <a:xfrm>
            <a:off x="6090375" y="237900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6" name="Google Shape;426;p48"/>
          <p:cNvSpPr/>
          <p:nvPr/>
        </p:nvSpPr>
        <p:spPr>
          <a:xfrm>
            <a:off x="6108400" y="5572150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7" name="Google Shape;427;p48"/>
          <p:cNvSpPr/>
          <p:nvPr/>
        </p:nvSpPr>
        <p:spPr>
          <a:xfrm>
            <a:off x="6603750" y="2638425"/>
            <a:ext cx="3104700" cy="763500"/>
          </a:xfrm>
          <a:prstGeom prst="rect">
            <a:avLst/>
          </a:prstGeom>
          <a:solidFill>
            <a:srgbClr val="FFD966">
              <a:alpha val="3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8" name="Google Shape;428;p48"/>
          <p:cNvSpPr/>
          <p:nvPr/>
        </p:nvSpPr>
        <p:spPr>
          <a:xfrm>
            <a:off x="6603625" y="3771900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9" name="Google Shape;429;p48"/>
          <p:cNvSpPr/>
          <p:nvPr/>
        </p:nvSpPr>
        <p:spPr>
          <a:xfrm>
            <a:off x="8231650" y="3771847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title"/>
          </p:nvPr>
        </p:nvSpPr>
        <p:spPr>
          <a:xfrm>
            <a:off x="768626" y="347150"/>
            <a:ext cx="5049574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Contenuto</a:t>
            </a:r>
            <a:r>
              <a:rPr lang="en" dirty="0"/>
              <a:t> </a:t>
            </a:r>
            <a:r>
              <a:rPr lang="en" dirty="0" err="1"/>
              <a:t>principale</a:t>
            </a:r>
            <a:endParaRPr dirty="0"/>
          </a:p>
        </p:txBody>
      </p:sp>
      <p:sp>
        <p:nvSpPr>
          <p:cNvPr id="408" name="Google Shape;408;p48"/>
          <p:cNvSpPr txBox="1">
            <a:spLocks noGrp="1"/>
          </p:cNvSpPr>
          <p:nvPr>
            <p:ph type="body" idx="1"/>
          </p:nvPr>
        </p:nvSpPr>
        <p:spPr>
          <a:xfrm>
            <a:off x="1510748" y="1598725"/>
            <a:ext cx="3858902" cy="507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 err="1">
                <a:solidFill>
                  <a:srgbClr val="000000"/>
                </a:solidFill>
              </a:rPr>
              <a:t>Riquadro</a:t>
            </a:r>
            <a:r>
              <a:rPr lang="en" b="1" dirty="0">
                <a:solidFill>
                  <a:srgbClr val="000000"/>
                </a:solidFill>
              </a:rPr>
              <a:t> </a:t>
            </a:r>
            <a:r>
              <a:rPr lang="en" b="1" dirty="0" err="1">
                <a:solidFill>
                  <a:srgbClr val="000000"/>
                </a:solidFill>
              </a:rPr>
              <a:t>giallo</a:t>
            </a:r>
            <a:r>
              <a:rPr lang="en" b="1" dirty="0">
                <a:solidFill>
                  <a:srgbClr val="000000"/>
                </a:solidFill>
              </a:rPr>
              <a:t>:</a:t>
            </a:r>
            <a:endParaRPr b="1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200px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khaki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 err="1">
                <a:solidFill>
                  <a:srgbClr val="000000"/>
                </a:solidFill>
              </a:rPr>
              <a:t>Spazio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sottostante</a:t>
            </a:r>
            <a:r>
              <a:rPr lang="en" dirty="0">
                <a:solidFill>
                  <a:srgbClr val="000000"/>
                </a:solidFill>
              </a:rPr>
              <a:t>: 75px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Font typeface="Consolas"/>
              <a:buChar char="-"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b="1" dirty="0" err="1">
                <a:solidFill>
                  <a:srgbClr val="000000"/>
                </a:solidFill>
              </a:rPr>
              <a:t>Riquadro</a:t>
            </a:r>
            <a:r>
              <a:rPr lang="en" b="1" dirty="0">
                <a:solidFill>
                  <a:srgbClr val="000000"/>
                </a:solidFill>
              </a:rPr>
              <a:t> </a:t>
            </a:r>
            <a:r>
              <a:rPr lang="en" b="1" dirty="0" err="1">
                <a:solidFill>
                  <a:srgbClr val="000000"/>
                </a:solidFill>
              </a:rPr>
              <a:t>arancione</a:t>
            </a:r>
            <a:r>
              <a:rPr lang="en" b="1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Height: 400px;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Width: 48% del </a:t>
            </a:r>
            <a:r>
              <a:rPr lang="en" dirty="0" err="1">
                <a:solidFill>
                  <a:srgbClr val="000000"/>
                </a:solidFill>
              </a:rPr>
              <a:t>genitore</a:t>
            </a:r>
            <a:r>
              <a:rPr lang="en" dirty="0">
                <a:solidFill>
                  <a:srgbClr val="000000"/>
                </a:solidFill>
              </a:rPr>
              <a:t> con </a:t>
            </a:r>
            <a:r>
              <a:rPr lang="en" dirty="0" err="1">
                <a:solidFill>
                  <a:srgbClr val="000000"/>
                </a:solidFill>
              </a:rPr>
              <a:t>spazio</a:t>
            </a:r>
            <a:r>
              <a:rPr lang="en" dirty="0">
                <a:solidFill>
                  <a:srgbClr val="000000"/>
                </a:solidFill>
              </a:rPr>
              <a:t> in mezzo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 dirty="0">
                <a:solidFill>
                  <a:srgbClr val="000000"/>
                </a:solidFill>
              </a:rPr>
              <a:t>Background: tomato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Font typeface="Consolas"/>
              <a:buChar char="-"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</a:p>
          <a:p>
            <a:pPr>
              <a:buClr>
                <a:srgbClr val="000000"/>
              </a:buClr>
              <a:buFont typeface="Consolas"/>
              <a:buChar char="-"/>
            </a:pPr>
            <a:endParaRPr lang="en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>
              <a:buNone/>
            </a:pPr>
            <a:r>
              <a:rPr lang="it-IT" sz="3600" b="1" dirty="0">
                <a:solidFill>
                  <a:srgbClr val="000000"/>
                </a:solidFill>
              </a:rPr>
              <a:t>Qui ci piantiamo!</a:t>
            </a:r>
          </a:p>
          <a:p>
            <a:pPr>
              <a:buClr>
                <a:srgbClr val="000000"/>
              </a:buClr>
              <a:buFont typeface="Consolas"/>
              <a:buChar char="-"/>
            </a:pP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6101575" y="266050"/>
            <a:ext cx="4108800" cy="604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0" name="Google Shape;410;p48"/>
          <p:cNvSpPr/>
          <p:nvPr/>
        </p:nvSpPr>
        <p:spPr>
          <a:xfrm>
            <a:off x="6101575" y="5572150"/>
            <a:ext cx="4108800" cy="275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6870175" y="2638425"/>
            <a:ext cx="2571600" cy="1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2" name="Google Shape;412;p48"/>
          <p:cNvSpPr/>
          <p:nvPr/>
        </p:nvSpPr>
        <p:spPr>
          <a:xfrm rot="10800000" flipH="1">
            <a:off x="7066750" y="2925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3" name="Google Shape;413;p48"/>
          <p:cNvSpPr/>
          <p:nvPr/>
        </p:nvSpPr>
        <p:spPr>
          <a:xfrm>
            <a:off x="6610450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4" name="Google Shape;414;p48"/>
          <p:cNvSpPr/>
          <p:nvPr/>
        </p:nvSpPr>
        <p:spPr>
          <a:xfrm rot="10800000" flipH="1">
            <a:off x="7066750" y="30157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5" name="Google Shape;415;p48"/>
          <p:cNvSpPr/>
          <p:nvPr/>
        </p:nvSpPr>
        <p:spPr>
          <a:xfrm rot="10800000" flipH="1">
            <a:off x="7062475" y="3106224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6" name="Google Shape;416;p48"/>
          <p:cNvSpPr/>
          <p:nvPr/>
        </p:nvSpPr>
        <p:spPr>
          <a:xfrm rot="10800000" flipH="1">
            <a:off x="7062475" y="3260999"/>
            <a:ext cx="2187000" cy="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7" name="Google Shape;417;p48"/>
          <p:cNvSpPr/>
          <p:nvPr/>
        </p:nvSpPr>
        <p:spPr>
          <a:xfrm>
            <a:off x="8210625" y="3771900"/>
            <a:ext cx="1483500" cy="86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8" name="Google Shape;418;p48"/>
          <p:cNvSpPr/>
          <p:nvPr/>
        </p:nvSpPr>
        <p:spPr>
          <a:xfrm>
            <a:off x="7180900" y="4672325"/>
            <a:ext cx="342600" cy="12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6621300" y="4858075"/>
            <a:ext cx="14559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0" name="Google Shape;420;p48"/>
          <p:cNvSpPr/>
          <p:nvPr/>
        </p:nvSpPr>
        <p:spPr>
          <a:xfrm>
            <a:off x="6854700" y="4957825"/>
            <a:ext cx="9891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1" name="Google Shape;421;p48"/>
          <p:cNvSpPr/>
          <p:nvPr/>
        </p:nvSpPr>
        <p:spPr>
          <a:xfrm>
            <a:off x="7087450" y="5110225"/>
            <a:ext cx="529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422" name="Google Shape;4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375" y="275713"/>
            <a:ext cx="4131200" cy="6306574"/>
          </a:xfrm>
          <a:prstGeom prst="rect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3" name="Google Shape;423;p48"/>
          <p:cNvSpPr/>
          <p:nvPr/>
        </p:nvSpPr>
        <p:spPr>
          <a:xfrm>
            <a:off x="6610450" y="2638425"/>
            <a:ext cx="3104700" cy="2545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6090375" y="266125"/>
            <a:ext cx="4135500" cy="2149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5" name="Google Shape;425;p48"/>
          <p:cNvSpPr/>
          <p:nvPr/>
        </p:nvSpPr>
        <p:spPr>
          <a:xfrm>
            <a:off x="6090375" y="237900"/>
            <a:ext cx="4108800" cy="275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6" name="Google Shape;426;p48"/>
          <p:cNvSpPr/>
          <p:nvPr/>
        </p:nvSpPr>
        <p:spPr>
          <a:xfrm>
            <a:off x="6108400" y="5572150"/>
            <a:ext cx="4108800" cy="10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7" name="Google Shape;427;p48"/>
          <p:cNvSpPr/>
          <p:nvPr/>
        </p:nvSpPr>
        <p:spPr>
          <a:xfrm>
            <a:off x="6603750" y="2638425"/>
            <a:ext cx="3104700" cy="763500"/>
          </a:xfrm>
          <a:prstGeom prst="rect">
            <a:avLst/>
          </a:prstGeom>
          <a:solidFill>
            <a:srgbClr val="FFD966">
              <a:alpha val="3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8" name="Google Shape;428;p48"/>
          <p:cNvSpPr/>
          <p:nvPr/>
        </p:nvSpPr>
        <p:spPr>
          <a:xfrm>
            <a:off x="6603625" y="3771900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29" name="Google Shape;429;p48"/>
          <p:cNvSpPr/>
          <p:nvPr/>
        </p:nvSpPr>
        <p:spPr>
          <a:xfrm>
            <a:off x="8231650" y="3771847"/>
            <a:ext cx="1483500" cy="1411800"/>
          </a:xfrm>
          <a:prstGeom prst="rect">
            <a:avLst/>
          </a:prstGeom>
          <a:solidFill>
            <a:srgbClr val="FF5C0E">
              <a:alpha val="3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70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 err="1"/>
              <a:t>Classi</a:t>
            </a:r>
            <a:r>
              <a:rPr lang="en" dirty="0"/>
              <a:t> e </a:t>
            </a:r>
            <a:r>
              <a:rPr lang="en" dirty="0" err="1"/>
              <a:t>identificatori</a:t>
            </a:r>
            <a:endParaRPr dirty="0"/>
          </a:p>
          <a:p>
            <a:endParaRPr dirty="0"/>
          </a:p>
        </p:txBody>
      </p:sp>
      <p:sp>
        <p:nvSpPr>
          <p:cNvPr id="553" name="Google Shape;553;p76"/>
          <p:cNvSpPr txBox="1">
            <a:spLocks noGrp="1"/>
          </p:cNvSpPr>
          <p:nvPr>
            <p:ph type="body" idx="1"/>
          </p:nvPr>
        </p:nvSpPr>
        <p:spPr>
          <a:xfrm>
            <a:off x="1948200" y="1683817"/>
            <a:ext cx="7578600" cy="848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5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Ci </a:t>
            </a:r>
            <a:r>
              <a:rPr lang="en" dirty="0" err="1">
                <a:solidFill>
                  <a:schemeClr val="dk1"/>
                </a:solidFill>
              </a:rPr>
              <a:t>sono</a:t>
            </a:r>
            <a:r>
              <a:rPr lang="en" dirty="0">
                <a:solidFill>
                  <a:schemeClr val="dk1"/>
                </a:solidFill>
              </a:rPr>
              <a:t> 3 tipi base di </a:t>
            </a:r>
            <a:r>
              <a:rPr lang="en" dirty="0" err="1">
                <a:solidFill>
                  <a:schemeClr val="dk1"/>
                </a:solidFill>
              </a:rPr>
              <a:t>selettori</a:t>
            </a:r>
            <a:r>
              <a:rPr lang="en" dirty="0">
                <a:solidFill>
                  <a:schemeClr val="dk1"/>
                </a:solidFill>
              </a:rPr>
              <a:t> CSS:</a:t>
            </a:r>
            <a:endParaRPr dirty="0"/>
          </a:p>
        </p:txBody>
      </p:sp>
      <p:graphicFrame>
        <p:nvGraphicFramePr>
          <p:cNvPr id="554" name="Google Shape;554;p76"/>
          <p:cNvGraphicFramePr/>
          <p:nvPr/>
        </p:nvGraphicFramePr>
        <p:xfrm>
          <a:off x="2007601" y="2452350"/>
          <a:ext cx="7994875" cy="19201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Elemento</a:t>
                      </a:r>
                      <a:endParaRPr sz="24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(</a:t>
                      </a:r>
                      <a:r>
                        <a:rPr lang="en" sz="18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usato</a:t>
                      </a:r>
                      <a:r>
                        <a:rPr lang="en" sz="18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18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fino</a:t>
                      </a:r>
                      <a:r>
                        <a:rPr lang="en" sz="18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ad </a:t>
                      </a:r>
                      <a:r>
                        <a:rPr lang="en" sz="18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ora</a:t>
                      </a:r>
                      <a:r>
                        <a:rPr lang="en" sz="18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18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 sz="24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Tutti </a:t>
                      </a:r>
                      <a:r>
                        <a:rPr lang="en" sz="24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gli</a:t>
                      </a:r>
                      <a:r>
                        <a:rPr lang="en" sz="24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4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</a:t>
                      </a:r>
                      <a:r>
                        <a:rPr lang="en" sz="24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&lt;p&gt;</a:t>
                      </a:r>
                      <a:endParaRPr sz="24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ID selector</a:t>
                      </a:r>
                      <a:endParaRPr sz="24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#abc</a:t>
                      </a:r>
                      <a:endParaRPr sz="24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</a:t>
                      </a:r>
                      <a:r>
                        <a:rPr lang="en" sz="24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con </a:t>
                      </a:r>
                      <a:r>
                        <a:rPr lang="en" sz="24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id="</a:t>
                      </a:r>
                      <a:r>
                        <a:rPr lang="en" sz="2400" b="1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abc</a:t>
                      </a:r>
                      <a:r>
                        <a:rPr lang="en" sz="24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24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Class selector</a:t>
                      </a:r>
                      <a:endParaRPr sz="24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.abc</a:t>
                      </a:r>
                      <a:endParaRPr sz="24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</a:t>
                      </a:r>
                      <a:r>
                        <a:rPr lang="en" sz="24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con </a:t>
                      </a:r>
                      <a:r>
                        <a:rPr lang="en" sz="24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class="</a:t>
                      </a:r>
                      <a:r>
                        <a:rPr lang="en" sz="2400" b="1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abc</a:t>
                      </a:r>
                      <a:r>
                        <a:rPr lang="en" sz="24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24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5" name="Google Shape;555;p76"/>
          <p:cNvSpPr txBox="1"/>
          <p:nvPr/>
        </p:nvSpPr>
        <p:spPr>
          <a:xfrm>
            <a:off x="1885680" y="4958850"/>
            <a:ext cx="10440432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&lt;h1 </a:t>
            </a:r>
            <a:r>
              <a:rPr lang="en" sz="2400" b="1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id="title"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&gt;Homework&lt;/h1&gt;</a:t>
            </a:r>
            <a:endParaRPr sz="2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class="</a:t>
            </a:r>
            <a:r>
              <a:rPr lang="en" sz="2400" b="1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hw</a:t>
            </a:r>
            <a:r>
              <a:rPr lang="en" sz="24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&gt;HW0&lt;/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da 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consegnare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Venerdì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.&lt;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&lt;strong </a:t>
            </a:r>
            <a:r>
              <a:rPr lang="en" sz="24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class="</a:t>
            </a:r>
            <a:r>
              <a:rPr lang="en" sz="2400" b="1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hw</a:t>
            </a:r>
            <a:r>
              <a:rPr lang="en" sz="24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&gt;HW1&lt;/strong&gt; data da 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definire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.&lt;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&gt;Tutti 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gli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homework 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vanno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consegnati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entro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le 22.00.&lt;/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BE382A5-19F3-F247-AAB9-F8DD740B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Soluzione HTML + CSS </a:t>
            </a:r>
            <a:br>
              <a:rPr lang="it-IT" dirty="0"/>
            </a:br>
            <a:r>
              <a:rPr lang="it-IT" sz="3600" dirty="0"/>
              <a:t>ma ci sono proprietà CSS che non conosciamo ancora: FLEXBOX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B873087-5BB3-8442-B09C-771348391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&lt;html&gt;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&lt;meta </a:t>
            </a:r>
            <a:r>
              <a:rPr lang="it-IT" sz="1200" dirty="0" err="1"/>
              <a:t>charset</a:t>
            </a:r>
            <a:r>
              <a:rPr lang="it-IT" sz="1200" dirty="0"/>
              <a:t>="utf-8"&gt;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title</a:t>
            </a:r>
            <a:r>
              <a:rPr lang="it-IT" sz="1200" dirty="0"/>
              <a:t>&gt;</a:t>
            </a:r>
            <a:r>
              <a:rPr lang="it-IT" sz="1200" dirty="0" err="1"/>
              <a:t>Squarespace</a:t>
            </a:r>
            <a:r>
              <a:rPr lang="it-IT" sz="1200" dirty="0"/>
              <a:t> layout&lt;/</a:t>
            </a:r>
            <a:r>
              <a:rPr lang="it-IT" sz="1200" dirty="0" err="1"/>
              <a:t>title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nav</a:t>
            </a:r>
            <a:r>
              <a:rPr lang="it-IT" sz="1200" dirty="0"/>
              <a:t>&gt;&lt;/</a:t>
            </a:r>
            <a:r>
              <a:rPr lang="it-IT" sz="1200" dirty="0" err="1"/>
              <a:t>nav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header</a:t>
            </a:r>
            <a:r>
              <a:rPr lang="it-IT" sz="1200" dirty="0"/>
              <a:t>&gt;&lt;/</a:t>
            </a:r>
            <a:r>
              <a:rPr lang="it-IT" sz="1200" dirty="0" err="1"/>
              <a:t>header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section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&lt;!-- </a:t>
            </a:r>
            <a:r>
              <a:rPr lang="it-IT" sz="1200" dirty="0" err="1"/>
              <a:t>main</a:t>
            </a:r>
            <a:r>
              <a:rPr lang="it-IT" sz="1200" dirty="0"/>
              <a:t> </a:t>
            </a:r>
            <a:r>
              <a:rPr lang="it-IT" sz="1200" dirty="0" err="1"/>
              <a:t>paragraph</a:t>
            </a:r>
            <a:r>
              <a:rPr lang="it-IT" sz="1200" dirty="0"/>
              <a:t> --&gt;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</a:t>
            </a:r>
            <a:r>
              <a:rPr lang="it-IT" sz="1200" dirty="0" err="1"/>
              <a:t>p</a:t>
            </a:r>
            <a:r>
              <a:rPr lang="it-IT" sz="1200" dirty="0"/>
              <a:t>&gt;&lt;/</a:t>
            </a:r>
            <a:r>
              <a:rPr lang="it-IT" sz="1200" dirty="0" err="1"/>
              <a:t>p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&lt;!-- </a:t>
            </a:r>
            <a:r>
              <a:rPr lang="it-IT" sz="1200" dirty="0" err="1"/>
              <a:t>Two</a:t>
            </a:r>
            <a:r>
              <a:rPr lang="it-IT" sz="1200" dirty="0"/>
              <a:t> </a:t>
            </a:r>
            <a:r>
              <a:rPr lang="it-IT" sz="1200" dirty="0" err="1"/>
              <a:t>column-type</a:t>
            </a:r>
            <a:r>
              <a:rPr lang="it-IT" sz="1200" dirty="0"/>
              <a:t> </a:t>
            </a:r>
            <a:r>
              <a:rPr lang="it-IT" sz="1200" dirty="0" err="1"/>
              <a:t>things</a:t>
            </a:r>
            <a:r>
              <a:rPr lang="it-IT" sz="1200" dirty="0"/>
              <a:t> --&gt;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&lt;div id="</a:t>
            </a:r>
            <a:r>
              <a:rPr lang="it-IT" sz="1200" dirty="0" err="1"/>
              <a:t>flex</a:t>
            </a:r>
            <a:r>
              <a:rPr lang="it-IT" sz="1200" dirty="0"/>
              <a:t>-container"&gt;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  &lt;div </a:t>
            </a:r>
            <a:r>
              <a:rPr lang="it-IT" sz="1200" dirty="0" err="1"/>
              <a:t>class</a:t>
            </a:r>
            <a:r>
              <a:rPr lang="it-IT" sz="1200" dirty="0"/>
              <a:t>="col"&gt;&lt;/div&gt;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  &lt;div </a:t>
            </a:r>
            <a:r>
              <a:rPr lang="it-IT" sz="1200" dirty="0" err="1"/>
              <a:t>class</a:t>
            </a:r>
            <a:r>
              <a:rPr lang="it-IT" sz="1200" dirty="0"/>
              <a:t>="col"&gt;&lt;/div&gt;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&lt;/</a:t>
            </a:r>
            <a:r>
              <a:rPr lang="it-IT" sz="1200" dirty="0" err="1"/>
              <a:t>section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  &lt;</a:t>
            </a:r>
            <a:r>
              <a:rPr lang="it-IT" sz="1200" dirty="0" err="1"/>
              <a:t>footer</a:t>
            </a:r>
            <a:r>
              <a:rPr lang="it-IT" sz="1200" dirty="0"/>
              <a:t>&gt;&lt;/</a:t>
            </a:r>
            <a:r>
              <a:rPr lang="it-IT" sz="1200" dirty="0" err="1"/>
              <a:t>footer</a:t>
            </a:r>
            <a:r>
              <a:rPr lang="it-IT" sz="1200" dirty="0"/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  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200" dirty="0"/>
              <a:t>&lt;/html&gt;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FE2E83-08D1-794B-ADAD-C303E8758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1692965" cy="5032375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body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  </a:t>
            </a:r>
            <a:r>
              <a:rPr lang="it-IT" dirty="0" err="1"/>
              <a:t>margin</a:t>
            </a:r>
            <a:r>
              <a:rPr lang="it-IT" dirty="0"/>
              <a:t>: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it-IT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#</a:t>
            </a:r>
            <a:r>
              <a:rPr lang="it-IT" dirty="0" err="1"/>
              <a:t>flex</a:t>
            </a:r>
            <a:r>
              <a:rPr lang="it-IT" dirty="0"/>
              <a:t>-container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  display: </a:t>
            </a:r>
            <a:r>
              <a:rPr lang="it-IT" dirty="0" err="1"/>
              <a:t>flex</a:t>
            </a:r>
            <a:r>
              <a:rPr lang="it-IT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  </a:t>
            </a:r>
            <a:r>
              <a:rPr lang="it-IT" dirty="0" err="1"/>
              <a:t>justify-content</a:t>
            </a:r>
            <a:r>
              <a:rPr lang="it-IT" dirty="0"/>
              <a:t>: </a:t>
            </a:r>
            <a:r>
              <a:rPr lang="it-IT" dirty="0" err="1"/>
              <a:t>space-between</a:t>
            </a:r>
            <a:r>
              <a:rPr lang="it-IT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  </a:t>
            </a:r>
            <a:r>
              <a:rPr lang="it-IT" dirty="0" err="1"/>
              <a:t>height</a:t>
            </a:r>
            <a:r>
              <a:rPr lang="it-IT" dirty="0"/>
              <a:t>: 200px;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it-IT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 err="1"/>
              <a:t>nav</a:t>
            </a:r>
            <a:r>
              <a:rPr lang="it-IT" dirty="0"/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  background-color: </a:t>
            </a:r>
            <a:r>
              <a:rPr lang="it-IT" dirty="0" err="1"/>
              <a:t>royalblue</a:t>
            </a:r>
            <a:r>
              <a:rPr lang="it-IT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  </a:t>
            </a:r>
            <a:r>
              <a:rPr lang="it-IT" dirty="0" err="1"/>
              <a:t>height</a:t>
            </a:r>
            <a:r>
              <a:rPr lang="it-IT" dirty="0"/>
              <a:t>: 75px;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it-IT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 err="1"/>
              <a:t>header</a:t>
            </a:r>
            <a:r>
              <a:rPr lang="it-IT" dirty="0"/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  background-color: </a:t>
            </a:r>
            <a:r>
              <a:rPr lang="it-IT" dirty="0" err="1"/>
              <a:t>lightskyblue</a:t>
            </a:r>
            <a:r>
              <a:rPr lang="it-IT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  </a:t>
            </a:r>
            <a:r>
              <a:rPr lang="it-IT" dirty="0" err="1"/>
              <a:t>height</a:t>
            </a:r>
            <a:r>
              <a:rPr lang="it-IT" dirty="0"/>
              <a:t>: 400px;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it-IT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it-IT" dirty="0"/>
          </a:p>
        </p:txBody>
      </p: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C3316A5B-B0EF-7D4E-AA8D-3971B1EF9CDB}"/>
              </a:ext>
            </a:extLst>
          </p:cNvPr>
          <p:cNvSpPr txBox="1">
            <a:spLocks/>
          </p:cNvSpPr>
          <p:nvPr/>
        </p:nvSpPr>
        <p:spPr>
          <a:xfrm>
            <a:off x="8017565" y="1825624"/>
            <a:ext cx="1692965" cy="5032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 err="1">
                <a:latin typeface="Calibri Light" panose="020F0302020204030204" pitchFamily="34" charset="0"/>
              </a:rPr>
              <a:t>section</a:t>
            </a:r>
            <a:r>
              <a:rPr lang="it-IT" dirty="0">
                <a:latin typeface="Calibri Light" panose="020F0302020204030204" pitchFamily="34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  background-color: </a:t>
            </a:r>
            <a:r>
              <a:rPr lang="it-IT" dirty="0" err="1">
                <a:latin typeface="Calibri Light" panose="020F0302020204030204" pitchFamily="34" charset="0"/>
              </a:rPr>
              <a:t>gray</a:t>
            </a:r>
            <a:r>
              <a:rPr lang="it-IT" dirty="0">
                <a:latin typeface="Calibri Light" panose="020F0302020204030204" pitchFamily="34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  </a:t>
            </a:r>
            <a:r>
              <a:rPr lang="it-IT" dirty="0" err="1">
                <a:latin typeface="Calibri Light" panose="020F0302020204030204" pitchFamily="34" charset="0"/>
              </a:rPr>
              <a:t>margin</a:t>
            </a:r>
            <a:r>
              <a:rPr lang="it-IT" dirty="0">
                <a:latin typeface="Calibri Light" panose="020F0302020204030204" pitchFamily="34" charset="0"/>
              </a:rPr>
              <a:t>: 75px 100px;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it-IT" dirty="0">
              <a:latin typeface="Calibri Light" panose="020F03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 err="1">
                <a:latin typeface="Calibri Light" panose="020F0302020204030204" pitchFamily="34" charset="0"/>
              </a:rPr>
              <a:t>footer</a:t>
            </a:r>
            <a:r>
              <a:rPr lang="it-IT" dirty="0">
                <a:latin typeface="Calibri Light" panose="020F0302020204030204" pitchFamily="34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  background-color: </a:t>
            </a:r>
            <a:r>
              <a:rPr lang="it-IT" dirty="0" err="1">
                <a:latin typeface="Calibri Light" panose="020F0302020204030204" pitchFamily="34" charset="0"/>
              </a:rPr>
              <a:t>black</a:t>
            </a:r>
            <a:r>
              <a:rPr lang="it-IT" dirty="0">
                <a:latin typeface="Calibri Light" panose="020F0302020204030204" pitchFamily="34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  </a:t>
            </a:r>
            <a:r>
              <a:rPr lang="it-IT" dirty="0" err="1">
                <a:latin typeface="Calibri Light" panose="020F0302020204030204" pitchFamily="34" charset="0"/>
              </a:rPr>
              <a:t>height</a:t>
            </a:r>
            <a:r>
              <a:rPr lang="it-IT" dirty="0">
                <a:latin typeface="Calibri Light" panose="020F0302020204030204" pitchFamily="34" charset="0"/>
              </a:rPr>
              <a:t>: 100px;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it-IT" dirty="0">
              <a:latin typeface="Calibri Light" panose="020F03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 err="1">
                <a:latin typeface="Calibri Light" panose="020F0302020204030204" pitchFamily="34" charset="0"/>
              </a:rPr>
              <a:t>p</a:t>
            </a:r>
            <a:r>
              <a:rPr lang="it-IT" dirty="0">
                <a:latin typeface="Calibri Light" panose="020F0302020204030204" pitchFamily="34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  background-color: </a:t>
            </a:r>
            <a:r>
              <a:rPr lang="it-IT" dirty="0" err="1">
                <a:latin typeface="Calibri Light" panose="020F0302020204030204" pitchFamily="34" charset="0"/>
              </a:rPr>
              <a:t>khaki</a:t>
            </a:r>
            <a:r>
              <a:rPr lang="it-IT" dirty="0">
                <a:latin typeface="Calibri Light" panose="020F0302020204030204" pitchFamily="34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  </a:t>
            </a:r>
            <a:r>
              <a:rPr lang="it-IT" dirty="0" err="1">
                <a:latin typeface="Calibri Light" panose="020F0302020204030204" pitchFamily="34" charset="0"/>
              </a:rPr>
              <a:t>height</a:t>
            </a:r>
            <a:r>
              <a:rPr lang="it-IT" dirty="0">
                <a:latin typeface="Calibri Light" panose="020F0302020204030204" pitchFamily="34" charset="0"/>
              </a:rPr>
              <a:t>: 200px;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  </a:t>
            </a:r>
            <a:r>
              <a:rPr lang="it-IT" dirty="0" err="1">
                <a:latin typeface="Calibri Light" panose="020F0302020204030204" pitchFamily="34" charset="0"/>
              </a:rPr>
              <a:t>margin</a:t>
            </a:r>
            <a:r>
              <a:rPr lang="it-IT" dirty="0">
                <a:latin typeface="Calibri Light" panose="020F0302020204030204" pitchFamily="34" charset="0"/>
              </a:rPr>
              <a:t>-bottom: 75px;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it-IT" dirty="0">
              <a:latin typeface="Calibri Light" panose="020F03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 err="1">
                <a:latin typeface="Calibri Light" panose="020F0302020204030204" pitchFamily="34" charset="0"/>
              </a:rPr>
              <a:t>div.col</a:t>
            </a:r>
            <a:r>
              <a:rPr lang="it-IT" dirty="0">
                <a:latin typeface="Calibri Light" panose="020F0302020204030204" pitchFamily="34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  background-color: tomato;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  </a:t>
            </a:r>
            <a:r>
              <a:rPr lang="it-IT" dirty="0" err="1">
                <a:latin typeface="Calibri Light" panose="020F0302020204030204" pitchFamily="34" charset="0"/>
              </a:rPr>
              <a:t>border</a:t>
            </a:r>
            <a:r>
              <a:rPr lang="it-IT" dirty="0">
                <a:latin typeface="Calibri Light" panose="020F0302020204030204" pitchFamily="34" charset="0"/>
              </a:rPr>
              <a:t>: 2px </a:t>
            </a:r>
            <a:r>
              <a:rPr lang="it-IT" dirty="0" err="1">
                <a:latin typeface="Calibri Light" panose="020F0302020204030204" pitchFamily="34" charset="0"/>
              </a:rPr>
              <a:t>solid</a:t>
            </a:r>
            <a:r>
              <a:rPr lang="it-IT" dirty="0">
                <a:latin typeface="Calibri Light" panose="020F0302020204030204" pitchFamily="34" charset="0"/>
              </a:rPr>
              <a:t> </a:t>
            </a:r>
            <a:r>
              <a:rPr lang="it-IT" dirty="0" err="1">
                <a:latin typeface="Calibri Light" panose="020F0302020204030204" pitchFamily="34" charset="0"/>
              </a:rPr>
              <a:t>black</a:t>
            </a:r>
            <a:r>
              <a:rPr lang="it-IT" dirty="0">
                <a:latin typeface="Calibri Light" panose="020F0302020204030204" pitchFamily="34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  </a:t>
            </a:r>
            <a:r>
              <a:rPr lang="it-IT" dirty="0" err="1">
                <a:latin typeface="Calibri Light" panose="020F0302020204030204" pitchFamily="34" charset="0"/>
              </a:rPr>
              <a:t>width</a:t>
            </a:r>
            <a:r>
              <a:rPr lang="it-IT" dirty="0">
                <a:latin typeface="Calibri Light" panose="020F0302020204030204" pitchFamily="34" charset="0"/>
              </a:rPr>
              <a:t>: </a:t>
            </a:r>
            <a:r>
              <a:rPr lang="it-IT" dirty="0" err="1">
                <a:latin typeface="Calibri Light" panose="020F0302020204030204" pitchFamily="34" charset="0"/>
              </a:rPr>
              <a:t>calc</a:t>
            </a:r>
            <a:r>
              <a:rPr lang="it-IT" dirty="0">
                <a:latin typeface="Calibri Light" panose="020F0302020204030204" pitchFamily="34" charset="0"/>
              </a:rPr>
              <a:t>(50% - 10px);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 dirty="0">
                <a:latin typeface="Calibri Light" panose="020F0302020204030204" pitchFamily="34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it-IT" dirty="0">
              <a:latin typeface="Calibri Light" panose="020F03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F5876C3-1264-7E44-B4F4-C81880C16083}"/>
              </a:ext>
            </a:extLst>
          </p:cNvPr>
          <p:cNvSpPr txBox="1"/>
          <p:nvPr/>
        </p:nvSpPr>
        <p:spPr>
          <a:xfrm>
            <a:off x="8864047" y="6308209"/>
            <a:ext cx="287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latin typeface="Calibri Light" panose="020F0302020204030204" pitchFamily="34" charset="0"/>
                <a:hlinkClick r:id="rId2"/>
              </a:rPr>
              <a:t>https://jsbin.com/gakemal/1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59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Flexbox: </a:t>
            </a:r>
            <a:br>
              <a:rPr lang="en" dirty="0"/>
            </a:br>
            <a:r>
              <a:rPr lang="it-IT" dirty="0"/>
              <a:t>CSS </a:t>
            </a:r>
            <a:r>
              <a:rPr lang="it-IT" dirty="0" err="1"/>
              <a:t>Flexible</a:t>
            </a:r>
            <a:r>
              <a:rPr lang="it-IT" dirty="0"/>
              <a:t> Box Layout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>
            <a:spLocks noGrp="1"/>
          </p:cNvSpPr>
          <p:nvPr>
            <p:ph type="title"/>
          </p:nvPr>
        </p:nvSpPr>
        <p:spPr>
          <a:xfrm>
            <a:off x="2306699" y="347160"/>
            <a:ext cx="9408217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Disposizione</a:t>
            </a:r>
            <a:r>
              <a:rPr lang="en" dirty="0"/>
              <a:t> </a:t>
            </a:r>
            <a:r>
              <a:rPr lang="en" dirty="0" err="1"/>
              <a:t>dei</a:t>
            </a:r>
            <a:r>
              <a:rPr lang="en" dirty="0"/>
              <a:t> </a:t>
            </a:r>
            <a:r>
              <a:rPr lang="en" dirty="0" err="1"/>
              <a:t>riquadri</a:t>
            </a:r>
            <a:r>
              <a:rPr lang="en" dirty="0"/>
              <a:t> (</a:t>
            </a:r>
            <a:r>
              <a:rPr lang="en" dirty="0" err="1"/>
              <a:t>fino</a:t>
            </a:r>
            <a:r>
              <a:rPr lang="en" dirty="0"/>
              <a:t> ad </a:t>
            </a:r>
            <a:r>
              <a:rPr lang="en" dirty="0" err="1"/>
              <a:t>ora</a:t>
            </a:r>
            <a:r>
              <a:rPr lang="en" dirty="0"/>
              <a:t>)</a:t>
            </a:r>
            <a:endParaRPr dirty="0"/>
          </a:p>
        </p:txBody>
      </p:sp>
      <p:grpSp>
        <p:nvGrpSpPr>
          <p:cNvPr id="467" name="Google Shape;467;p51"/>
          <p:cNvGrpSpPr/>
          <p:nvPr/>
        </p:nvGrpSpPr>
        <p:grpSpPr>
          <a:xfrm>
            <a:off x="2190200" y="2240359"/>
            <a:ext cx="3597250" cy="2390400"/>
            <a:chOff x="666200" y="1908025"/>
            <a:chExt cx="3597250" cy="2390400"/>
          </a:xfrm>
        </p:grpSpPr>
        <p:sp>
          <p:nvSpPr>
            <p:cNvPr id="468" name="Google Shape;468;p51"/>
            <p:cNvSpPr/>
            <p:nvPr/>
          </p:nvSpPr>
          <p:spPr>
            <a:xfrm>
              <a:off x="666200" y="1908025"/>
              <a:ext cx="3245400" cy="2390400"/>
            </a:xfrm>
            <a:prstGeom prst="roundRect">
              <a:avLst>
                <a:gd name="adj" fmla="val 5555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Calibri Light" panose="020F0302020204030204" pitchFamily="34" charset="0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777171" y="2215802"/>
              <a:ext cx="3023400" cy="3948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Calibri Light" panose="020F0302020204030204" pitchFamily="34" charset="0"/>
              </a:endParaRPr>
            </a:p>
          </p:txBody>
        </p:sp>
        <p:pic>
          <p:nvPicPr>
            <p:cNvPr id="470" name="Google Shape;470;p51" descr="Screen Shot 2016-02-17 at 11.13.37 PM.png"/>
            <p:cNvPicPr preferRelativeResize="0"/>
            <p:nvPr/>
          </p:nvPicPr>
          <p:blipFill rotWithShape="1">
            <a:blip r:embed="rId3">
              <a:alphaModFix/>
            </a:blip>
            <a:srcRect r="34580"/>
            <a:stretch/>
          </p:blipFill>
          <p:spPr>
            <a:xfrm>
              <a:off x="685809" y="1936777"/>
              <a:ext cx="3206187" cy="177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51"/>
            <p:cNvSpPr/>
            <p:nvPr/>
          </p:nvSpPr>
          <p:spPr>
            <a:xfrm>
              <a:off x="777171" y="2712440"/>
              <a:ext cx="3023400" cy="3948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Calibri Light" panose="020F0302020204030204" pitchFamily="34" charset="0"/>
              </a:endParaRPr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777171" y="3209077"/>
              <a:ext cx="3023400" cy="3948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Calibri Light" panose="020F0302020204030204" pitchFamily="34" charset="0"/>
              </a:endParaRPr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777196" y="3705702"/>
              <a:ext cx="3023400" cy="3948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Calibri Light" panose="020F0302020204030204" pitchFamily="34" charset="0"/>
              </a:endParaRPr>
            </a:p>
          </p:txBody>
        </p:sp>
        <p:cxnSp>
          <p:nvCxnSpPr>
            <p:cNvPr id="474" name="Google Shape;474;p51"/>
            <p:cNvCxnSpPr/>
            <p:nvPr/>
          </p:nvCxnSpPr>
          <p:spPr>
            <a:xfrm>
              <a:off x="4263450" y="2113875"/>
              <a:ext cx="0" cy="20889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75" name="Google Shape;475;p51"/>
          <p:cNvGrpSpPr/>
          <p:nvPr/>
        </p:nvGrpSpPr>
        <p:grpSpPr>
          <a:xfrm>
            <a:off x="6989825" y="1936775"/>
            <a:ext cx="3245400" cy="2748150"/>
            <a:chOff x="5526125" y="3010300"/>
            <a:chExt cx="3245400" cy="2748150"/>
          </a:xfrm>
        </p:grpSpPr>
        <p:sp>
          <p:nvSpPr>
            <p:cNvPr id="476" name="Google Shape;476;p51"/>
            <p:cNvSpPr/>
            <p:nvPr/>
          </p:nvSpPr>
          <p:spPr>
            <a:xfrm>
              <a:off x="5526125" y="3368050"/>
              <a:ext cx="3245400" cy="2390400"/>
            </a:xfrm>
            <a:prstGeom prst="roundRect">
              <a:avLst>
                <a:gd name="adj" fmla="val 5555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Calibri Light" panose="020F0302020204030204" pitchFamily="34" charset="0"/>
              </a:endParaRPr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5637100" y="3805125"/>
              <a:ext cx="1743000" cy="1164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Calibri Light" panose="020F0302020204030204" pitchFamily="34" charset="0"/>
              </a:endParaRPr>
            </a:p>
          </p:txBody>
        </p:sp>
        <p:pic>
          <p:nvPicPr>
            <p:cNvPr id="478" name="Google Shape;478;p51" descr="Screen Shot 2016-02-17 at 11.13.37 PM.png"/>
            <p:cNvPicPr preferRelativeResize="0"/>
            <p:nvPr/>
          </p:nvPicPr>
          <p:blipFill rotWithShape="1">
            <a:blip r:embed="rId3">
              <a:alphaModFix/>
            </a:blip>
            <a:srcRect r="34580"/>
            <a:stretch/>
          </p:blipFill>
          <p:spPr>
            <a:xfrm>
              <a:off x="5545734" y="3396802"/>
              <a:ext cx="3206187" cy="17709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9" name="Google Shape;479;p51"/>
            <p:cNvCxnSpPr/>
            <p:nvPr/>
          </p:nvCxnSpPr>
          <p:spPr>
            <a:xfrm>
              <a:off x="6195700" y="3010300"/>
              <a:ext cx="21792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0" name="Google Shape;480;p51"/>
            <p:cNvSpPr/>
            <p:nvPr/>
          </p:nvSpPr>
          <p:spPr>
            <a:xfrm>
              <a:off x="7491175" y="3804638"/>
              <a:ext cx="1169400" cy="1164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Calibri Light" panose="020F0302020204030204" pitchFamily="34" charset="0"/>
              </a:endParaRPr>
            </a:p>
          </p:txBody>
        </p:sp>
        <p:sp>
          <p:nvSpPr>
            <p:cNvPr id="481" name="Google Shape;481;p51"/>
            <p:cNvSpPr/>
            <p:nvPr/>
          </p:nvSpPr>
          <p:spPr>
            <a:xfrm>
              <a:off x="6453200" y="3999375"/>
              <a:ext cx="1743000" cy="1164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Calibri Light" panose="020F0302020204030204" pitchFamily="34" charset="0"/>
              </a:endParaRPr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5653013" y="4000338"/>
              <a:ext cx="673200" cy="1164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483" name="Google Shape;483;p51"/>
          <p:cNvSpPr txBox="1">
            <a:spLocks noGrp="1"/>
          </p:cNvSpPr>
          <p:nvPr>
            <p:ph type="body" idx="1"/>
          </p:nvPr>
        </p:nvSpPr>
        <p:spPr>
          <a:xfrm>
            <a:off x="2190200" y="4857254"/>
            <a:ext cx="3245400" cy="1434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buClr>
                <a:srgbClr val="000000"/>
              </a:buClr>
              <a:buSzPts val="1100"/>
              <a:buNone/>
            </a:pPr>
            <a:r>
              <a:rPr lang="en" b="1" dirty="0"/>
              <a:t>Block</a:t>
            </a:r>
            <a:endParaRPr dirty="0"/>
          </a:p>
        </p:txBody>
      </p:sp>
      <p:sp>
        <p:nvSpPr>
          <p:cNvPr id="484" name="Google Shape;484;p51"/>
          <p:cNvSpPr txBox="1">
            <a:spLocks noGrp="1"/>
          </p:cNvSpPr>
          <p:nvPr>
            <p:ph type="body" idx="1"/>
          </p:nvPr>
        </p:nvSpPr>
        <p:spPr>
          <a:xfrm>
            <a:off x="6989825" y="4852400"/>
            <a:ext cx="3245400" cy="1644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buClr>
                <a:srgbClr val="000000"/>
              </a:buClr>
              <a:buSzPts val="1100"/>
              <a:buNone/>
            </a:pPr>
            <a:r>
              <a:rPr lang="en" b="1" dirty="0"/>
              <a:t>Inline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</a:t>
            </a:r>
            <a:endParaRPr dirty="0"/>
          </a:p>
        </p:txBody>
      </p:sp>
      <p:sp>
        <p:nvSpPr>
          <p:cNvPr id="490" name="Google Shape;490;p52"/>
          <p:cNvSpPr txBox="1">
            <a:spLocks noGrp="1"/>
          </p:cNvSpPr>
          <p:nvPr>
            <p:ph type="body" idx="1"/>
          </p:nvPr>
        </p:nvSpPr>
        <p:spPr>
          <a:xfrm>
            <a:off x="2306699" y="1560250"/>
            <a:ext cx="8832355" cy="199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Per layout più sofisticati, possiamo usare riquadri flessibili: </a:t>
            </a:r>
            <a:r>
              <a:rPr lang="it-IT" b="1" dirty="0" err="1"/>
              <a:t>flexbox</a:t>
            </a:r>
            <a:endParaRPr lang="it-IT" b="1" dirty="0"/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dirty="0"/>
              <a:t>La proprietà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flexbox</a:t>
            </a:r>
            <a:r>
              <a:rPr lang="it-IT" dirty="0"/>
              <a:t> permette di disporre in maniera flessibile i riquadri in righe o in colonne</a:t>
            </a:r>
          </a:p>
        </p:txBody>
      </p:sp>
      <p:sp>
        <p:nvSpPr>
          <p:cNvPr id="491" name="Google Shape;491;p52"/>
          <p:cNvSpPr/>
          <p:nvPr/>
        </p:nvSpPr>
        <p:spPr>
          <a:xfrm>
            <a:off x="7112575" y="3557625"/>
            <a:ext cx="1790100" cy="2997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92" name="Google Shape;492;p52"/>
          <p:cNvSpPr/>
          <p:nvPr/>
        </p:nvSpPr>
        <p:spPr>
          <a:xfrm>
            <a:off x="7201763" y="4947406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93" name="Google Shape;493;p52"/>
          <p:cNvSpPr/>
          <p:nvPr/>
        </p:nvSpPr>
        <p:spPr>
          <a:xfrm>
            <a:off x="7201763" y="4299200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94" name="Google Shape;494;p52"/>
          <p:cNvSpPr/>
          <p:nvPr/>
        </p:nvSpPr>
        <p:spPr>
          <a:xfrm>
            <a:off x="7201763" y="3650993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95" name="Google Shape;495;p52"/>
          <p:cNvSpPr/>
          <p:nvPr/>
        </p:nvSpPr>
        <p:spPr>
          <a:xfrm rot="-5400000">
            <a:off x="3508275" y="3481425"/>
            <a:ext cx="1790100" cy="2997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96" name="Google Shape;496;p52"/>
          <p:cNvSpPr/>
          <p:nvPr/>
        </p:nvSpPr>
        <p:spPr>
          <a:xfrm rot="-5400000">
            <a:off x="4294306" y="4195187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97" name="Google Shape;497;p52"/>
          <p:cNvSpPr/>
          <p:nvPr/>
        </p:nvSpPr>
        <p:spPr>
          <a:xfrm rot="-5400000">
            <a:off x="3646100" y="4195187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98" name="Google Shape;498;p52"/>
          <p:cNvSpPr/>
          <p:nvPr/>
        </p:nvSpPr>
        <p:spPr>
          <a:xfrm rot="-5400000">
            <a:off x="2997893" y="4195187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</a:t>
            </a:r>
            <a:endParaRPr dirty="0"/>
          </a:p>
        </p:txBody>
      </p:sp>
      <p:pic>
        <p:nvPicPr>
          <p:cNvPr id="504" name="Google Shape;5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901" y="3069699"/>
            <a:ext cx="1754435" cy="172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259" y="3069699"/>
            <a:ext cx="1711176" cy="172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356" y="3104468"/>
            <a:ext cx="1854974" cy="165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1253" y="3151532"/>
            <a:ext cx="1657123" cy="155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4537" y="4916652"/>
            <a:ext cx="1589439" cy="155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2403" y="4916663"/>
            <a:ext cx="2098742" cy="155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59572" y="4916661"/>
            <a:ext cx="2398402" cy="155846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306700" y="1560243"/>
            <a:ext cx="7578600" cy="142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 b="1"/>
              <a:t>Flexbox permette disposizioni molto articolate.</a:t>
            </a:r>
          </a:p>
          <a:p>
            <a:pPr>
              <a:buChar char="-"/>
            </a:pPr>
            <a:r>
              <a:rPr lang="it-IT" sz="2000"/>
              <a:t>Alcuni esempi:</a:t>
            </a:r>
          </a:p>
          <a:p>
            <a:pPr marL="0" indent="0">
              <a:buNone/>
            </a:pPr>
            <a:endParaRPr lang="it-IT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</a:t>
            </a:r>
            <a:endParaRPr dirty="0"/>
          </a:p>
        </p:txBody>
      </p:sp>
      <p:pic>
        <p:nvPicPr>
          <p:cNvPr id="504" name="Google Shape;5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901" y="3069699"/>
            <a:ext cx="1754435" cy="172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259" y="3069699"/>
            <a:ext cx="1711176" cy="172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356" y="3104468"/>
            <a:ext cx="1854974" cy="165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1253" y="3151532"/>
            <a:ext cx="1657123" cy="155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4537" y="4916652"/>
            <a:ext cx="1589439" cy="155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2403" y="4916663"/>
            <a:ext cx="2098742" cy="155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59572" y="4916661"/>
            <a:ext cx="2398402" cy="155846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306700" y="1560243"/>
            <a:ext cx="7578600" cy="142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 dirty="0"/>
              <a:t>Flexbox </a:t>
            </a:r>
            <a:r>
              <a:rPr lang="en" b="1" dirty="0" err="1"/>
              <a:t>permette</a:t>
            </a:r>
            <a:r>
              <a:rPr lang="en" b="1" dirty="0"/>
              <a:t> </a:t>
            </a:r>
            <a:r>
              <a:rPr lang="it-IT" b="1" dirty="0"/>
              <a:t>disposizioni molto articolate.</a:t>
            </a:r>
          </a:p>
          <a:p>
            <a:pPr>
              <a:buChar char="-"/>
            </a:pPr>
            <a:r>
              <a:rPr lang="en" sz="2000" dirty="0" err="1"/>
              <a:t>Alcuni</a:t>
            </a:r>
            <a:r>
              <a:rPr lang="en" sz="2000" dirty="0"/>
              <a:t> </a:t>
            </a:r>
            <a:r>
              <a:rPr lang="en" sz="2000" dirty="0" err="1"/>
              <a:t>esempi</a:t>
            </a:r>
            <a:r>
              <a:rPr lang="en" sz="2000" dirty="0"/>
              <a:t>:</a:t>
            </a:r>
            <a:endParaRPr sz="20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" name="Google Shape;526;p54">
            <a:extLst>
              <a:ext uri="{FF2B5EF4-FFF2-40B4-BE49-F238E27FC236}">
                <a16:creationId xmlns:a16="http://schemas.microsoft.com/office/drawing/2014/main" id="{57259D2C-1FDC-7B4A-A71A-6BC528DE31ED}"/>
              </a:ext>
            </a:extLst>
          </p:cNvPr>
          <p:cNvSpPr/>
          <p:nvPr/>
        </p:nvSpPr>
        <p:spPr>
          <a:xfrm>
            <a:off x="2065475" y="2822863"/>
            <a:ext cx="2398500" cy="2215800"/>
          </a:xfrm>
          <a:prstGeom prst="ellipse">
            <a:avLst/>
          </a:prstGeom>
          <a:noFill/>
          <a:ln w="38100" cap="flat" cmpd="sng">
            <a:solidFill>
              <a:srgbClr val="336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2" name="Google Shape;527;p54">
            <a:extLst>
              <a:ext uri="{FF2B5EF4-FFF2-40B4-BE49-F238E27FC236}">
                <a16:creationId xmlns:a16="http://schemas.microsoft.com/office/drawing/2014/main" id="{AA603E0F-3F8E-8849-9EEE-434F9C502238}"/>
              </a:ext>
            </a:extLst>
          </p:cNvPr>
          <p:cNvSpPr/>
          <p:nvPr/>
        </p:nvSpPr>
        <p:spPr>
          <a:xfrm>
            <a:off x="7680563" y="2913288"/>
            <a:ext cx="2398500" cy="2215800"/>
          </a:xfrm>
          <a:prstGeom prst="ellipse">
            <a:avLst/>
          </a:prstGeom>
          <a:noFill/>
          <a:ln w="38100" cap="flat" cmpd="sng">
            <a:solidFill>
              <a:srgbClr val="336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3" name="Google Shape;525;p54">
            <a:extLst>
              <a:ext uri="{FF2B5EF4-FFF2-40B4-BE49-F238E27FC236}">
                <a16:creationId xmlns:a16="http://schemas.microsoft.com/office/drawing/2014/main" id="{33A350FC-4BEA-724E-AB53-137D345A7D88}"/>
              </a:ext>
            </a:extLst>
          </p:cNvPr>
          <p:cNvSpPr/>
          <p:nvPr/>
        </p:nvSpPr>
        <p:spPr>
          <a:xfrm>
            <a:off x="8158773" y="4858247"/>
            <a:ext cx="4068417" cy="1652593"/>
          </a:xfrm>
          <a:prstGeom prst="roundRect">
            <a:avLst>
              <a:gd name="adj" fmla="val 16667"/>
            </a:avLst>
          </a:prstGeom>
          <a:solidFill>
            <a:srgbClr val="FFC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Vediamo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casi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base</a:t>
            </a:r>
          </a:p>
          <a:p>
            <a:pPr algn="ctr"/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attraverso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quali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possiamo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comporre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soluzioni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più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articolate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0475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</a:t>
            </a:r>
            <a:endParaRPr dirty="0"/>
          </a:p>
        </p:txBody>
      </p:sp>
      <p:sp>
        <p:nvSpPr>
          <p:cNvPr id="533" name="Google Shape;533;p55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578600" cy="268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Due </a:t>
            </a:r>
            <a:r>
              <a:rPr lang="en" dirty="0" err="1"/>
              <a:t>elementi</a:t>
            </a:r>
            <a:r>
              <a:rPr lang="en" dirty="0"/>
              <a:t> </a:t>
            </a:r>
            <a:r>
              <a:rPr lang="en" dirty="0" err="1"/>
              <a:t>principali</a:t>
            </a:r>
            <a:r>
              <a:rPr lang="en" dirty="0"/>
              <a:t>:</a:t>
            </a:r>
            <a:endParaRPr dirty="0"/>
          </a:p>
          <a:p>
            <a:pPr>
              <a:buChar char="-"/>
            </a:pPr>
            <a:r>
              <a:rPr lang="en" dirty="0"/>
              <a:t>un </a:t>
            </a:r>
            <a:r>
              <a:rPr lang="en" b="1" dirty="0">
                <a:solidFill>
                  <a:srgbClr val="0B5394"/>
                </a:solidFill>
              </a:rPr>
              <a:t>Flex container</a:t>
            </a:r>
            <a:r>
              <a:rPr lang="en" dirty="0"/>
              <a:t>, </a:t>
            </a:r>
            <a:r>
              <a:rPr lang="en" dirty="0" err="1"/>
              <a:t>che</a:t>
            </a:r>
            <a:r>
              <a:rPr lang="en" dirty="0"/>
              <a:t> </a:t>
            </a:r>
            <a:r>
              <a:rPr lang="en" dirty="0" err="1"/>
              <a:t>contiene</a:t>
            </a:r>
            <a:r>
              <a:rPr lang="en" dirty="0"/>
              <a:t>:</a:t>
            </a:r>
          </a:p>
          <a:p>
            <a:pPr>
              <a:buChar char="-"/>
            </a:pPr>
            <a:r>
              <a:rPr lang="it-IT" dirty="0"/>
              <a:t>u</a:t>
            </a:r>
            <a:r>
              <a:rPr lang="en" dirty="0"/>
              <a:t>no o </a:t>
            </a:r>
            <a:r>
              <a:rPr lang="en" dirty="0" err="1"/>
              <a:t>più</a:t>
            </a:r>
            <a:r>
              <a:rPr lang="en" dirty="0"/>
              <a:t> </a:t>
            </a:r>
            <a:r>
              <a:rPr lang="en" b="1" dirty="0">
                <a:solidFill>
                  <a:srgbClr val="A64D79"/>
                </a:solidFill>
              </a:rPr>
              <a:t>Flex item</a:t>
            </a:r>
            <a:endParaRPr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 err="1"/>
              <a:t>Applichiamo</a:t>
            </a:r>
            <a:r>
              <a:rPr lang="en" dirty="0"/>
              <a:t> </a:t>
            </a:r>
            <a:r>
              <a:rPr lang="en" dirty="0" err="1"/>
              <a:t>proprietà</a:t>
            </a:r>
            <a:r>
              <a:rPr lang="en" dirty="0"/>
              <a:t> CSS al </a:t>
            </a:r>
            <a:r>
              <a:rPr lang="en" b="1" dirty="0">
                <a:solidFill>
                  <a:srgbClr val="0B5394"/>
                </a:solidFill>
              </a:rPr>
              <a:t>flex container</a:t>
            </a:r>
            <a:r>
              <a:rPr lang="en" dirty="0"/>
              <a:t> per </a:t>
            </a:r>
            <a:r>
              <a:rPr lang="en" dirty="0" err="1"/>
              <a:t>specificare</a:t>
            </a:r>
            <a:r>
              <a:rPr lang="en" dirty="0"/>
              <a:t> come </a:t>
            </a:r>
            <a:r>
              <a:rPr lang="en" dirty="0" err="1"/>
              <a:t>devono</a:t>
            </a:r>
            <a:r>
              <a:rPr lang="en" dirty="0"/>
              <a:t> </a:t>
            </a:r>
            <a:r>
              <a:rPr lang="en" dirty="0" err="1"/>
              <a:t>essere</a:t>
            </a:r>
            <a:r>
              <a:rPr lang="en" dirty="0"/>
              <a:t> </a:t>
            </a:r>
            <a:r>
              <a:rPr lang="en" dirty="0" err="1"/>
              <a:t>disposti</a:t>
            </a:r>
            <a:r>
              <a:rPr lang="en" dirty="0"/>
              <a:t> </a:t>
            </a:r>
            <a:r>
              <a:rPr lang="en" dirty="0" err="1"/>
              <a:t>i</a:t>
            </a:r>
            <a:r>
              <a:rPr lang="en" dirty="0"/>
              <a:t> </a:t>
            </a:r>
            <a:r>
              <a:rPr lang="en" dirty="0" err="1"/>
              <a:t>suoi</a:t>
            </a:r>
            <a:r>
              <a:rPr lang="en" dirty="0"/>
              <a:t> flex item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534" name="Google Shape;534;p55"/>
          <p:cNvSpPr/>
          <p:nvPr/>
        </p:nvSpPr>
        <p:spPr>
          <a:xfrm>
            <a:off x="2584050" y="4373575"/>
            <a:ext cx="7023900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35" name="Google Shape;535;p55"/>
          <p:cNvSpPr/>
          <p:nvPr/>
        </p:nvSpPr>
        <p:spPr>
          <a:xfrm>
            <a:off x="2880550" y="4712725"/>
            <a:ext cx="1492200" cy="14922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36" name="Google Shape;536;p55"/>
          <p:cNvSpPr txBox="1"/>
          <p:nvPr/>
        </p:nvSpPr>
        <p:spPr>
          <a:xfrm>
            <a:off x="2584050" y="3843500"/>
            <a:ext cx="26628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id=flex-container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55"/>
          <p:cNvSpPr txBox="1"/>
          <p:nvPr/>
        </p:nvSpPr>
        <p:spPr>
          <a:xfrm>
            <a:off x="3035800" y="4781275"/>
            <a:ext cx="1181700" cy="13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class=</a:t>
            </a:r>
            <a:b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flex-</a:t>
            </a:r>
            <a:b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20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B23F2F-F965-E64D-84FF-46B70CD4E96C}"/>
              </a:ext>
            </a:extLst>
          </p:cNvPr>
          <p:cNvSpPr txBox="1"/>
          <p:nvPr/>
        </p:nvSpPr>
        <p:spPr>
          <a:xfrm>
            <a:off x="9885300" y="4134678"/>
            <a:ext cx="2362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NB: i nomi dell'id e </a:t>
            </a:r>
          </a:p>
          <a:p>
            <a:r>
              <a:rPr lang="it-IT" dirty="0">
                <a:latin typeface="Calibri Light" panose="020F0302020204030204" pitchFamily="34" charset="0"/>
              </a:rPr>
              <a:t>della classe sono </a:t>
            </a:r>
          </a:p>
          <a:p>
            <a:r>
              <a:rPr lang="it-IT" dirty="0">
                <a:latin typeface="Calibri Light" panose="020F0302020204030204" pitchFamily="34" charset="0"/>
              </a:rPr>
              <a:t>arbitrari. Quello che 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>
                <a:latin typeface="Calibri Light" panose="020F0302020204030204" pitchFamily="34" charset="0"/>
              </a:rPr>
              <a:t>conta sono le proprietà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>
                <a:latin typeface="Calibri Light" panose="020F0302020204030204" pitchFamily="34" charset="0"/>
              </a:rPr>
              <a:t>CSS che gli associamo</a:t>
            </a:r>
          </a:p>
        </p:txBody>
      </p:sp>
      <p:sp>
        <p:nvSpPr>
          <p:cNvPr id="9" name="Google Shape;535;p55">
            <a:extLst>
              <a:ext uri="{FF2B5EF4-FFF2-40B4-BE49-F238E27FC236}">
                <a16:creationId xmlns:a16="http://schemas.microsoft.com/office/drawing/2014/main" id="{6A52A38A-EAEB-C14C-8F93-7EA007A025BC}"/>
              </a:ext>
            </a:extLst>
          </p:cNvPr>
          <p:cNvSpPr/>
          <p:nvPr/>
        </p:nvSpPr>
        <p:spPr>
          <a:xfrm>
            <a:off x="4528000" y="4714080"/>
            <a:ext cx="1492200" cy="14922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0" name="Google Shape;537;p55">
            <a:extLst>
              <a:ext uri="{FF2B5EF4-FFF2-40B4-BE49-F238E27FC236}">
                <a16:creationId xmlns:a16="http://schemas.microsoft.com/office/drawing/2014/main" id="{9DC943C5-43C2-1C4B-9815-04A97154AE7E}"/>
              </a:ext>
            </a:extLst>
          </p:cNvPr>
          <p:cNvSpPr txBox="1"/>
          <p:nvPr/>
        </p:nvSpPr>
        <p:spPr>
          <a:xfrm>
            <a:off x="4683250" y="4782630"/>
            <a:ext cx="1181700" cy="13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class=</a:t>
            </a:r>
            <a:b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flex-</a:t>
            </a:r>
            <a:b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20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</a:t>
            </a:r>
            <a:endParaRPr dirty="0"/>
          </a:p>
        </p:txBody>
      </p:sp>
      <p:sp>
        <p:nvSpPr>
          <p:cNvPr id="543" name="Google Shape;543;p56"/>
          <p:cNvSpPr txBox="1">
            <a:spLocks noGrp="1"/>
          </p:cNvSpPr>
          <p:nvPr>
            <p:ph type="body" idx="1"/>
          </p:nvPr>
        </p:nvSpPr>
        <p:spPr>
          <a:xfrm>
            <a:off x="2319952" y="1560250"/>
            <a:ext cx="7578600" cy="16685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Per </a:t>
            </a:r>
            <a:r>
              <a:rPr lang="en" dirty="0" err="1"/>
              <a:t>definire</a:t>
            </a:r>
            <a:r>
              <a:rPr lang="en" dirty="0"/>
              <a:t> un flex container, </a:t>
            </a:r>
            <a:r>
              <a:rPr lang="en" dirty="0" err="1"/>
              <a:t>impostiamo</a:t>
            </a:r>
            <a:r>
              <a:rPr lang="en" dirty="0"/>
              <a:t> la </a:t>
            </a:r>
            <a:r>
              <a:rPr lang="en" dirty="0" err="1"/>
              <a:t>proprietà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display. 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 err="1">
                <a:sym typeface="Consolas"/>
              </a:rPr>
              <a:t>Esistono</a:t>
            </a:r>
            <a:r>
              <a:rPr lang="en" dirty="0">
                <a:sym typeface="Consolas"/>
              </a:rPr>
              <a:t> due tipi di container:</a:t>
            </a:r>
            <a:endParaRPr dirty="0"/>
          </a:p>
          <a:p>
            <a:pPr>
              <a:buChar char="-"/>
            </a:pPr>
            <a:r>
              <a:rPr lang="en" dirty="0"/>
              <a:t>Block container: </a:t>
            </a:r>
            <a:br>
              <a:rPr lang="en" dirty="0"/>
            </a:br>
            <a:r>
              <a:rPr lang="en" dirty="0"/>
              <a:t> 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display: flex;</a:t>
            </a:r>
            <a:r>
              <a:rPr lang="en" dirty="0"/>
              <a:t>  </a:t>
            </a:r>
            <a:br>
              <a:rPr lang="en" dirty="0"/>
            </a:br>
            <a:r>
              <a:rPr lang="en" dirty="0"/>
              <a:t>il </a:t>
            </a:r>
            <a:r>
              <a:rPr lang="en" dirty="0" err="1"/>
              <a:t>prossimo</a:t>
            </a:r>
            <a:r>
              <a:rPr lang="en" dirty="0"/>
              <a:t> container </a:t>
            </a:r>
            <a:r>
              <a:rPr lang="en" dirty="0" err="1"/>
              <a:t>scorre</a:t>
            </a:r>
            <a:r>
              <a:rPr lang="en" dirty="0"/>
              <a:t> sotto</a:t>
            </a:r>
            <a:endParaRPr dirty="0"/>
          </a:p>
          <a:p>
            <a:pPr>
              <a:buChar char="-"/>
            </a:pPr>
            <a:endParaRPr lang="en" dirty="0"/>
          </a:p>
          <a:p>
            <a:pPr>
              <a:buChar char="-"/>
            </a:pPr>
            <a:endParaRPr lang="en" dirty="0"/>
          </a:p>
          <a:p>
            <a:pPr>
              <a:buChar char="-"/>
            </a:pPr>
            <a:r>
              <a:rPr lang="en" dirty="0"/>
              <a:t>Inline container: </a:t>
            </a:r>
            <a:br>
              <a:rPr lang="en" dirty="0"/>
            </a:br>
            <a:r>
              <a:rPr lang="en" dirty="0"/>
              <a:t> 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display: inline-flex;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it-IT" dirty="0"/>
              <a:t>il prossimo container scorre a </a:t>
            </a:r>
            <a:r>
              <a:rPr lang="it-IT" dirty="0" err="1"/>
              <a:t>ds</a:t>
            </a:r>
            <a:endParaRPr lang="it-IT" dirty="0"/>
          </a:p>
          <a:p>
            <a:pPr marL="558800" lvl="1" indent="0"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dirty="0"/>
          </a:p>
        </p:txBody>
      </p:sp>
      <p:pic>
        <p:nvPicPr>
          <p:cNvPr id="7" name="Picture 2" descr="display flex vs display inline-flex">
            <a:extLst>
              <a:ext uri="{FF2B5EF4-FFF2-40B4-BE49-F238E27FC236}">
                <a16:creationId xmlns:a16="http://schemas.microsoft.com/office/drawing/2014/main" id="{21A5D562-022E-4C4B-951C-D2B8B637D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" t="17847" r="2336" b="49266"/>
          <a:stretch/>
        </p:blipFill>
        <p:spPr bwMode="auto">
          <a:xfrm>
            <a:off x="7011507" y="4471538"/>
            <a:ext cx="4865423" cy="104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B1FAA2E6-4E63-B84B-8510-82C0CBDBCBAF}"/>
              </a:ext>
            </a:extLst>
          </p:cNvPr>
          <p:cNvGrpSpPr/>
          <p:nvPr/>
        </p:nvGrpSpPr>
        <p:grpSpPr>
          <a:xfrm>
            <a:off x="7103355" y="2906268"/>
            <a:ext cx="3440361" cy="1206743"/>
            <a:chOff x="7103355" y="2906268"/>
            <a:chExt cx="3440361" cy="1206743"/>
          </a:xfrm>
        </p:grpSpPr>
        <p:pic>
          <p:nvPicPr>
            <p:cNvPr id="1026" name="Picture 2" descr="display flex vs display inline-flex">
              <a:extLst>
                <a:ext uri="{FF2B5EF4-FFF2-40B4-BE49-F238E27FC236}">
                  <a16:creationId xmlns:a16="http://schemas.microsoft.com/office/drawing/2014/main" id="{55745172-974A-444F-B487-D0700FE09E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2" t="60415" r="59124" b="7120"/>
            <a:stretch/>
          </p:blipFill>
          <p:spPr bwMode="auto">
            <a:xfrm>
              <a:off x="7103355" y="2906268"/>
              <a:ext cx="1926337" cy="1045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isplay flex vs display inline-flex">
              <a:extLst>
                <a:ext uri="{FF2B5EF4-FFF2-40B4-BE49-F238E27FC236}">
                  <a16:creationId xmlns:a16="http://schemas.microsoft.com/office/drawing/2014/main" id="{620A1FF5-F9D8-F94B-8944-0A629A8BEF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75" t="60415" r="3242" b="7120"/>
            <a:stretch/>
          </p:blipFill>
          <p:spPr bwMode="auto">
            <a:xfrm>
              <a:off x="8859004" y="3067547"/>
              <a:ext cx="1684712" cy="1045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2ED954-52A9-0345-9BFE-F85ABFED34BD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4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 err="1"/>
              <a:t>direzione</a:t>
            </a:r>
            <a:endParaRPr dirty="0"/>
          </a:p>
        </p:txBody>
      </p:sp>
      <p:sp>
        <p:nvSpPr>
          <p:cNvPr id="543" name="Google Shape;543;p56"/>
          <p:cNvSpPr txBox="1">
            <a:spLocks noGrp="1"/>
          </p:cNvSpPr>
          <p:nvPr>
            <p:ph type="body" idx="1"/>
          </p:nvPr>
        </p:nvSpPr>
        <p:spPr>
          <a:xfrm>
            <a:off x="2319952" y="1560250"/>
            <a:ext cx="7578600" cy="16685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>
                <a:sym typeface="Consolas"/>
              </a:rPr>
              <a:t>In un flex container, </a:t>
            </a:r>
            <a:r>
              <a:rPr lang="it-IT" dirty="0">
                <a:sym typeface="Consolas"/>
              </a:rPr>
              <a:t>i </a:t>
            </a:r>
            <a:r>
              <a:rPr lang="it-IT" dirty="0" err="1">
                <a:sym typeface="Consolas"/>
              </a:rPr>
              <a:t>flex</a:t>
            </a:r>
            <a:r>
              <a:rPr lang="it-IT" dirty="0">
                <a:sym typeface="Consolas"/>
              </a:rPr>
              <a:t> item sono disposti su una </a:t>
            </a:r>
            <a:r>
              <a:rPr lang="it-IT" b="1" dirty="0">
                <a:sym typeface="Consolas"/>
              </a:rPr>
              <a:t>direzione</a:t>
            </a:r>
            <a:r>
              <a:rPr lang="it-IT" dirty="0">
                <a:sym typeface="Consolas"/>
              </a:rPr>
              <a:t>: riga (default) o colonna</a:t>
            </a:r>
            <a:endParaRPr dirty="0"/>
          </a:p>
          <a:p>
            <a:pPr>
              <a:buChar char="-"/>
            </a:pPr>
            <a:r>
              <a:rPr lang="en" dirty="0" err="1"/>
              <a:t>Disposizione</a:t>
            </a:r>
            <a:r>
              <a:rPr lang="en" dirty="0"/>
              <a:t> in </a:t>
            </a:r>
            <a:r>
              <a:rPr lang="en" dirty="0" err="1"/>
              <a:t>riga</a:t>
            </a:r>
            <a:r>
              <a:rPr lang="en" dirty="0"/>
              <a:t>: </a:t>
            </a:r>
            <a:br>
              <a:rPr lang="en" dirty="0"/>
            </a:br>
            <a:r>
              <a:rPr lang="en" dirty="0"/>
              <a:t> 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display: flex;</a:t>
            </a:r>
            <a:r>
              <a:rPr lang="en" dirty="0"/>
              <a:t>  </a:t>
            </a:r>
            <a:br>
              <a:rPr lang="en" dirty="0"/>
            </a:br>
            <a:endParaRPr lang="en" dirty="0"/>
          </a:p>
          <a:p>
            <a:pPr>
              <a:buChar char="-"/>
            </a:pPr>
            <a:endParaRPr lang="en" dirty="0"/>
          </a:p>
          <a:p>
            <a:pPr>
              <a:buChar char="-"/>
            </a:pPr>
            <a:r>
              <a:rPr lang="en" dirty="0" err="1"/>
              <a:t>Disposizione</a:t>
            </a:r>
            <a:r>
              <a:rPr lang="en" dirty="0"/>
              <a:t> in </a:t>
            </a:r>
            <a:r>
              <a:rPr lang="en" dirty="0" err="1"/>
              <a:t>colonna</a:t>
            </a:r>
            <a:r>
              <a:rPr lang="en" dirty="0"/>
              <a:t>: </a:t>
            </a:r>
            <a:br>
              <a:rPr lang="en" dirty="0"/>
            </a:br>
            <a:r>
              <a:rPr lang="en" dirty="0"/>
              <a:t> 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display: flex;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flex-direction: column;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endParaRPr lang="it-IT" dirty="0"/>
          </a:p>
          <a:p>
            <a:pPr marL="558800" lvl="1" indent="0"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dirty="0"/>
          </a:p>
        </p:txBody>
      </p:sp>
      <p:pic>
        <p:nvPicPr>
          <p:cNvPr id="7" name="Picture 2" descr="display flex vs display inline-flex">
            <a:extLst>
              <a:ext uri="{FF2B5EF4-FFF2-40B4-BE49-F238E27FC236}">
                <a16:creationId xmlns:a16="http://schemas.microsoft.com/office/drawing/2014/main" id="{21A5D562-022E-4C4B-951C-D2B8B637D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" t="17847" r="64007" b="49266"/>
          <a:stretch/>
        </p:blipFill>
        <p:spPr bwMode="auto">
          <a:xfrm rot="16200000">
            <a:off x="7012781" y="3936495"/>
            <a:ext cx="1668574" cy="104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isplay flex vs display inline-flex">
            <a:extLst>
              <a:ext uri="{FF2B5EF4-FFF2-40B4-BE49-F238E27FC236}">
                <a16:creationId xmlns:a16="http://schemas.microsoft.com/office/drawing/2014/main" id="{6B0DAF82-66DE-7A41-B160-9B8FCE82E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" t="17847" r="64007" b="49266"/>
          <a:stretch/>
        </p:blipFill>
        <p:spPr bwMode="auto">
          <a:xfrm>
            <a:off x="6831425" y="2383536"/>
            <a:ext cx="1668574" cy="104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45898E-8648-0747-8496-22AA537234F9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4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758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63;p59">
            <a:extLst>
              <a:ext uri="{FF2B5EF4-FFF2-40B4-BE49-F238E27FC236}">
                <a16:creationId xmlns:a16="http://schemas.microsoft.com/office/drawing/2014/main" id="{4123E21C-FD75-6D4B-8254-446E1403A45D}"/>
              </a:ext>
            </a:extLst>
          </p:cNvPr>
          <p:cNvSpPr/>
          <p:nvPr/>
        </p:nvSpPr>
        <p:spPr>
          <a:xfrm>
            <a:off x="2306699" y="4540900"/>
            <a:ext cx="4450649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61" name="Google Shape;561;p59"/>
          <p:cNvSpPr txBox="1">
            <a:spLocks noGrp="1"/>
          </p:cNvSpPr>
          <p:nvPr>
            <p:ph type="title"/>
          </p:nvPr>
        </p:nvSpPr>
        <p:spPr>
          <a:xfrm>
            <a:off x="2306699" y="347160"/>
            <a:ext cx="8272205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4" name="Google Shape;564;p59"/>
          <p:cNvSpPr/>
          <p:nvPr/>
        </p:nvSpPr>
        <p:spPr>
          <a:xfrm>
            <a:off x="2437400" y="473275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2306700" y="2610250"/>
            <a:ext cx="4688700" cy="165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13" name="Google Shape;562;p59">
            <a:extLst>
              <a:ext uri="{FF2B5EF4-FFF2-40B4-BE49-F238E27FC236}">
                <a16:creationId xmlns:a16="http://schemas.microsoft.com/office/drawing/2014/main" id="{E3A3A47D-0843-5D4D-8B23-B71EE212DE75}"/>
              </a:ext>
            </a:extLst>
          </p:cNvPr>
          <p:cNvSpPr txBox="1">
            <a:spLocks/>
          </p:cNvSpPr>
          <p:nvPr/>
        </p:nvSpPr>
        <p:spPr>
          <a:xfrm>
            <a:off x="2306700" y="1560250"/>
            <a:ext cx="89709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Possiamo specificare come posizionare gli item nel riquadro del container rispetto alla direzione con la proprietà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lang="it-IT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6115E-08C4-DB4A-B8D1-692491331F6A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0" name="Google Shape;564;p59">
            <a:extLst>
              <a:ext uri="{FF2B5EF4-FFF2-40B4-BE49-F238E27FC236}">
                <a16:creationId xmlns:a16="http://schemas.microsoft.com/office/drawing/2014/main" id="{AD1D6144-4A97-1843-9966-6DB3AF12DF75}"/>
              </a:ext>
            </a:extLst>
          </p:cNvPr>
          <p:cNvSpPr/>
          <p:nvPr/>
        </p:nvSpPr>
        <p:spPr>
          <a:xfrm>
            <a:off x="3461501" y="473275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Altri</a:t>
            </a:r>
            <a:r>
              <a:rPr lang="en" dirty="0"/>
              <a:t> </a:t>
            </a:r>
            <a:r>
              <a:rPr lang="en" dirty="0" err="1"/>
              <a:t>selettori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"/>
          <p:cNvSpPr txBox="1">
            <a:spLocks noGrp="1"/>
          </p:cNvSpPr>
          <p:nvPr>
            <p:ph type="title"/>
          </p:nvPr>
        </p:nvSpPr>
        <p:spPr>
          <a:xfrm>
            <a:off x="2306699" y="347160"/>
            <a:ext cx="8272205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3" name="Google Shape;563;p59"/>
          <p:cNvSpPr/>
          <p:nvPr/>
        </p:nvSpPr>
        <p:spPr>
          <a:xfrm rot="5400000">
            <a:off x="6444025" y="3544957"/>
            <a:ext cx="4450649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64" name="Google Shape;564;p59"/>
          <p:cNvSpPr/>
          <p:nvPr/>
        </p:nvSpPr>
        <p:spPr>
          <a:xfrm>
            <a:off x="7640312" y="2481062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2306700" y="2610250"/>
            <a:ext cx="4688700" cy="19373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it-IT" sz="2000" b="1" dirty="0" err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lang="it-IT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it-IT" sz="2000" b="1" dirty="0" err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lang="it-IT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13" name="Google Shape;562;p59">
            <a:extLst>
              <a:ext uri="{FF2B5EF4-FFF2-40B4-BE49-F238E27FC236}">
                <a16:creationId xmlns:a16="http://schemas.microsoft.com/office/drawing/2014/main" id="{E3A3A47D-0843-5D4D-8B23-B71EE212DE75}"/>
              </a:ext>
            </a:extLst>
          </p:cNvPr>
          <p:cNvSpPr txBox="1">
            <a:spLocks/>
          </p:cNvSpPr>
          <p:nvPr/>
        </p:nvSpPr>
        <p:spPr>
          <a:xfrm>
            <a:off x="2306700" y="1560250"/>
            <a:ext cx="89709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Possiamo specificare come posizionare gli item nel riquadro del container rispetto alla direzione con la proprietà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lang="it-IT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6115E-08C4-DB4A-B8D1-692491331F6A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9" name="Google Shape;564;p59">
            <a:extLst>
              <a:ext uri="{FF2B5EF4-FFF2-40B4-BE49-F238E27FC236}">
                <a16:creationId xmlns:a16="http://schemas.microsoft.com/office/drawing/2014/main" id="{735CF84C-004A-FD45-8B1F-6307BD7B89BC}"/>
              </a:ext>
            </a:extLst>
          </p:cNvPr>
          <p:cNvSpPr/>
          <p:nvPr/>
        </p:nvSpPr>
        <p:spPr>
          <a:xfrm>
            <a:off x="7640312" y="34290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774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63;p59">
            <a:extLst>
              <a:ext uri="{FF2B5EF4-FFF2-40B4-BE49-F238E27FC236}">
                <a16:creationId xmlns:a16="http://schemas.microsoft.com/office/drawing/2014/main" id="{9BBA9FAD-34F6-024B-86F5-7C1BF82E4FAF}"/>
              </a:ext>
            </a:extLst>
          </p:cNvPr>
          <p:cNvSpPr/>
          <p:nvPr/>
        </p:nvSpPr>
        <p:spPr>
          <a:xfrm>
            <a:off x="2306699" y="4540900"/>
            <a:ext cx="4450649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61" name="Google Shape;561;p59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566;p59">
            <a:extLst>
              <a:ext uri="{FF2B5EF4-FFF2-40B4-BE49-F238E27FC236}">
                <a16:creationId xmlns:a16="http://schemas.microsoft.com/office/drawing/2014/main" id="{571DC4A5-6923-4B49-83DF-4076A0D3DD0E}"/>
              </a:ext>
            </a:extLst>
          </p:cNvPr>
          <p:cNvSpPr txBox="1"/>
          <p:nvPr/>
        </p:nvSpPr>
        <p:spPr>
          <a:xfrm>
            <a:off x="2306700" y="2610250"/>
            <a:ext cx="4688700" cy="165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10" name="Google Shape;574;p60">
            <a:extLst>
              <a:ext uri="{FF2B5EF4-FFF2-40B4-BE49-F238E27FC236}">
                <a16:creationId xmlns:a16="http://schemas.microsoft.com/office/drawing/2014/main" id="{174ADD0B-830C-E24A-9AC2-30C9E4F5B0F4}"/>
              </a:ext>
            </a:extLst>
          </p:cNvPr>
          <p:cNvSpPr/>
          <p:nvPr/>
        </p:nvSpPr>
        <p:spPr>
          <a:xfrm>
            <a:off x="5767958" y="4626244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7" name="Google Shape;562;p59">
            <a:extLst>
              <a:ext uri="{FF2B5EF4-FFF2-40B4-BE49-F238E27FC236}">
                <a16:creationId xmlns:a16="http://schemas.microsoft.com/office/drawing/2014/main" id="{69032C34-DBDB-5046-BD51-22C619EB2612}"/>
              </a:ext>
            </a:extLst>
          </p:cNvPr>
          <p:cNvSpPr txBox="1">
            <a:spLocks/>
          </p:cNvSpPr>
          <p:nvPr/>
        </p:nvSpPr>
        <p:spPr>
          <a:xfrm>
            <a:off x="2306700" y="1560250"/>
            <a:ext cx="89709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Possiamo specificare come posizionare gli item nel riquadro del container rispetto alla direzione con la proprietà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lang="it-IT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F699DC-2FA3-974C-9B93-8ED9AD2B4155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3" name="Google Shape;574;p60">
            <a:extLst>
              <a:ext uri="{FF2B5EF4-FFF2-40B4-BE49-F238E27FC236}">
                <a16:creationId xmlns:a16="http://schemas.microsoft.com/office/drawing/2014/main" id="{4E41B5C1-B491-644E-BA57-903FCC8EFDB0}"/>
              </a:ext>
            </a:extLst>
          </p:cNvPr>
          <p:cNvSpPr/>
          <p:nvPr/>
        </p:nvSpPr>
        <p:spPr>
          <a:xfrm>
            <a:off x="4778568" y="4626244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96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"/>
          <p:cNvSpPr txBox="1">
            <a:spLocks noGrp="1"/>
          </p:cNvSpPr>
          <p:nvPr>
            <p:ph type="title"/>
          </p:nvPr>
        </p:nvSpPr>
        <p:spPr>
          <a:xfrm>
            <a:off x="2306699" y="347160"/>
            <a:ext cx="8272205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3" name="Google Shape;563;p59"/>
          <p:cNvSpPr/>
          <p:nvPr/>
        </p:nvSpPr>
        <p:spPr>
          <a:xfrm rot="5400000">
            <a:off x="6444025" y="3544957"/>
            <a:ext cx="4450649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64" name="Google Shape;564;p59"/>
          <p:cNvSpPr/>
          <p:nvPr/>
        </p:nvSpPr>
        <p:spPr>
          <a:xfrm>
            <a:off x="7676888" y="5870438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2306700" y="2610250"/>
            <a:ext cx="4688700" cy="19983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it-IT" sz="2000" b="1" dirty="0" err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lang="it-IT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it-IT" sz="2000" b="1" dirty="0" err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lang="it-IT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13" name="Google Shape;562;p59">
            <a:extLst>
              <a:ext uri="{FF2B5EF4-FFF2-40B4-BE49-F238E27FC236}">
                <a16:creationId xmlns:a16="http://schemas.microsoft.com/office/drawing/2014/main" id="{E3A3A47D-0843-5D4D-8B23-B71EE212DE75}"/>
              </a:ext>
            </a:extLst>
          </p:cNvPr>
          <p:cNvSpPr txBox="1">
            <a:spLocks/>
          </p:cNvSpPr>
          <p:nvPr/>
        </p:nvSpPr>
        <p:spPr>
          <a:xfrm>
            <a:off x="2306700" y="1560250"/>
            <a:ext cx="89709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Possiamo specificare come posizionare gli item nel riquadro del container rispetto alla direzione con la proprietà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lang="it-IT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6115E-08C4-DB4A-B8D1-692491331F6A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9" name="Google Shape;564;p59">
            <a:extLst>
              <a:ext uri="{FF2B5EF4-FFF2-40B4-BE49-F238E27FC236}">
                <a16:creationId xmlns:a16="http://schemas.microsoft.com/office/drawing/2014/main" id="{ADDEFA60-687E-B748-A176-962430359A42}"/>
              </a:ext>
            </a:extLst>
          </p:cNvPr>
          <p:cNvSpPr/>
          <p:nvPr/>
        </p:nvSpPr>
        <p:spPr>
          <a:xfrm>
            <a:off x="7676888" y="4885344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023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1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8373492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dirty="0"/>
          </a:p>
        </p:txBody>
      </p:sp>
      <p:sp>
        <p:nvSpPr>
          <p:cNvPr id="586" name="Google Shape;586;p61"/>
          <p:cNvSpPr txBox="1"/>
          <p:nvPr/>
        </p:nvSpPr>
        <p:spPr>
          <a:xfrm>
            <a:off x="2306700" y="2610250"/>
            <a:ext cx="4688700" cy="165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10" name="Google Shape;562;p59">
            <a:extLst>
              <a:ext uri="{FF2B5EF4-FFF2-40B4-BE49-F238E27FC236}">
                <a16:creationId xmlns:a16="http://schemas.microsoft.com/office/drawing/2014/main" id="{0F08A69A-AF7B-4B45-ADAA-FE4DEC19AE63}"/>
              </a:ext>
            </a:extLst>
          </p:cNvPr>
          <p:cNvSpPr txBox="1">
            <a:spLocks/>
          </p:cNvSpPr>
          <p:nvPr/>
        </p:nvSpPr>
        <p:spPr>
          <a:xfrm>
            <a:off x="2306700" y="1560250"/>
            <a:ext cx="89709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Calibri"/>
              <a:buNone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Possiamo impostare come posizionare l'item rispetto alla direzione orizzontale* nel riquadro con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 nel </a:t>
            </a:r>
            <a:r>
              <a:rPr lang="it-I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flex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 container:</a:t>
            </a:r>
            <a:endParaRPr lang="it-IT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6777B6-41C8-DA4B-88AD-D75E05A616F3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9" name="Google Shape;563;p59">
            <a:extLst>
              <a:ext uri="{FF2B5EF4-FFF2-40B4-BE49-F238E27FC236}">
                <a16:creationId xmlns:a16="http://schemas.microsoft.com/office/drawing/2014/main" id="{FDB3E006-51F4-AB4F-95C6-FC5DF558B388}"/>
              </a:ext>
            </a:extLst>
          </p:cNvPr>
          <p:cNvSpPr/>
          <p:nvPr/>
        </p:nvSpPr>
        <p:spPr>
          <a:xfrm>
            <a:off x="2355467" y="4422850"/>
            <a:ext cx="4450649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1" name="Google Shape;574;p60">
            <a:extLst>
              <a:ext uri="{FF2B5EF4-FFF2-40B4-BE49-F238E27FC236}">
                <a16:creationId xmlns:a16="http://schemas.microsoft.com/office/drawing/2014/main" id="{792027F4-573C-7542-A3DF-E3F163B900D0}"/>
              </a:ext>
            </a:extLst>
          </p:cNvPr>
          <p:cNvSpPr/>
          <p:nvPr/>
        </p:nvSpPr>
        <p:spPr>
          <a:xfrm>
            <a:off x="4651050" y="4508194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3" name="Google Shape;574;p60">
            <a:extLst>
              <a:ext uri="{FF2B5EF4-FFF2-40B4-BE49-F238E27FC236}">
                <a16:creationId xmlns:a16="http://schemas.microsoft.com/office/drawing/2014/main" id="{960B3C71-1257-2240-92A2-FE0F1D7E9C19}"/>
              </a:ext>
            </a:extLst>
          </p:cNvPr>
          <p:cNvSpPr/>
          <p:nvPr/>
        </p:nvSpPr>
        <p:spPr>
          <a:xfrm>
            <a:off x="3687391" y="4508194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"/>
          <p:cNvSpPr txBox="1">
            <a:spLocks noGrp="1"/>
          </p:cNvSpPr>
          <p:nvPr>
            <p:ph type="title"/>
          </p:nvPr>
        </p:nvSpPr>
        <p:spPr>
          <a:xfrm>
            <a:off x="2306699" y="347160"/>
            <a:ext cx="8272205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3" name="Google Shape;563;p59"/>
          <p:cNvSpPr/>
          <p:nvPr/>
        </p:nvSpPr>
        <p:spPr>
          <a:xfrm rot="5400000">
            <a:off x="6444025" y="3544957"/>
            <a:ext cx="4450649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64" name="Google Shape;564;p59"/>
          <p:cNvSpPr/>
          <p:nvPr/>
        </p:nvSpPr>
        <p:spPr>
          <a:xfrm>
            <a:off x="7615928" y="3604901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2306700" y="2610249"/>
            <a:ext cx="4688700" cy="18880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flex-center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it-IT" sz="2000" b="1" dirty="0" err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lang="it-IT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it-IT" sz="2000" b="1" dirty="0" err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lang="it-IT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13" name="Google Shape;562;p59">
            <a:extLst>
              <a:ext uri="{FF2B5EF4-FFF2-40B4-BE49-F238E27FC236}">
                <a16:creationId xmlns:a16="http://schemas.microsoft.com/office/drawing/2014/main" id="{E3A3A47D-0843-5D4D-8B23-B71EE212DE75}"/>
              </a:ext>
            </a:extLst>
          </p:cNvPr>
          <p:cNvSpPr txBox="1">
            <a:spLocks/>
          </p:cNvSpPr>
          <p:nvPr/>
        </p:nvSpPr>
        <p:spPr>
          <a:xfrm>
            <a:off x="2306700" y="1560250"/>
            <a:ext cx="89709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Possiamo specificare come posizionare gli item nel riquadro del container rispetto alla direzione con la proprietà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endParaRPr lang="it-IT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6115E-08C4-DB4A-B8D1-692491331F6A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9" name="Google Shape;564;p59">
            <a:extLst>
              <a:ext uri="{FF2B5EF4-FFF2-40B4-BE49-F238E27FC236}">
                <a16:creationId xmlns:a16="http://schemas.microsoft.com/office/drawing/2014/main" id="{6A2186F8-74DD-FB4D-B32A-DD4747D9E753}"/>
              </a:ext>
            </a:extLst>
          </p:cNvPr>
          <p:cNvSpPr/>
          <p:nvPr/>
        </p:nvSpPr>
        <p:spPr>
          <a:xfrm>
            <a:off x="7627086" y="4630207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559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align-items</a:t>
            </a:r>
            <a:endParaRPr dirty="0"/>
          </a:p>
        </p:txBody>
      </p:sp>
      <p:sp>
        <p:nvSpPr>
          <p:cNvPr id="592" name="Google Shape;592;p62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8838378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Possiamo specificare come posizionare gli item nel riquadro del container </a:t>
            </a:r>
            <a:r>
              <a:rPr lang="it-IT" b="1" dirty="0"/>
              <a:t>rispetto alla perpendicolare della direzione </a:t>
            </a:r>
            <a:r>
              <a:rPr lang="it-IT" dirty="0"/>
              <a:t>con la proprietà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it-IT" dirty="0"/>
              <a:t>: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593" name="Google Shape;593;p62"/>
          <p:cNvSpPr/>
          <p:nvPr/>
        </p:nvSpPr>
        <p:spPr>
          <a:xfrm>
            <a:off x="2306700" y="4461250"/>
            <a:ext cx="4545204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94" name="Google Shape;594;p62"/>
          <p:cNvSpPr/>
          <p:nvPr/>
        </p:nvSpPr>
        <p:spPr>
          <a:xfrm>
            <a:off x="2428800" y="459025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96" name="Google Shape;596;p62"/>
          <p:cNvSpPr txBox="1"/>
          <p:nvPr/>
        </p:nvSpPr>
        <p:spPr>
          <a:xfrm>
            <a:off x="2306700" y="2610250"/>
            <a:ext cx="4688700" cy="165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70D1C5-753D-C546-9FB6-9959F9A0A3C2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8521193B-3848-8144-A453-E1B88FAFD94E}"/>
              </a:ext>
            </a:extLst>
          </p:cNvPr>
          <p:cNvCxnSpPr/>
          <p:nvPr/>
        </p:nvCxnSpPr>
        <p:spPr>
          <a:xfrm>
            <a:off x="7851648" y="5449824"/>
            <a:ext cx="3206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B9D3026-8B15-654D-8724-86046EAA56C2}"/>
              </a:ext>
            </a:extLst>
          </p:cNvPr>
          <p:cNvCxnSpPr/>
          <p:nvPr/>
        </p:nvCxnSpPr>
        <p:spPr>
          <a:xfrm>
            <a:off x="9156192" y="4266250"/>
            <a:ext cx="0" cy="236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9A4AA3-7695-7C4E-8693-3598805F01D8}"/>
              </a:ext>
            </a:extLst>
          </p:cNvPr>
          <p:cNvSpPr txBox="1"/>
          <p:nvPr/>
        </p:nvSpPr>
        <p:spPr>
          <a:xfrm>
            <a:off x="10460737" y="4803752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direzione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>
                <a:latin typeface="Calibri Light" panose="020F0302020204030204" pitchFamily="34" charset="0"/>
              </a:rPr>
              <a:t>(</a:t>
            </a:r>
            <a:r>
              <a:rPr lang="it-IT" dirty="0" err="1">
                <a:latin typeface="Calibri Light" panose="020F0302020204030204" pitchFamily="34" charset="0"/>
              </a:rPr>
              <a:t>justify-content</a:t>
            </a:r>
            <a:r>
              <a:rPr lang="it-IT" dirty="0"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A8BD9CD-B09F-2A4C-936D-60BAC57763D9}"/>
              </a:ext>
            </a:extLst>
          </p:cNvPr>
          <p:cNvSpPr txBox="1"/>
          <p:nvPr/>
        </p:nvSpPr>
        <p:spPr>
          <a:xfrm>
            <a:off x="9156192" y="6077881"/>
            <a:ext cx="160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perpendicolare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 err="1">
                <a:latin typeface="Calibri Light" panose="020F0302020204030204" pitchFamily="34" charset="0"/>
              </a:rPr>
              <a:t>align-items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4" name="Google Shape;594;p62">
            <a:extLst>
              <a:ext uri="{FF2B5EF4-FFF2-40B4-BE49-F238E27FC236}">
                <a16:creationId xmlns:a16="http://schemas.microsoft.com/office/drawing/2014/main" id="{18A961FD-3230-F347-809F-A2E7D6DB23C7}"/>
              </a:ext>
            </a:extLst>
          </p:cNvPr>
          <p:cNvSpPr/>
          <p:nvPr/>
        </p:nvSpPr>
        <p:spPr>
          <a:xfrm>
            <a:off x="3379775" y="459025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align-items</a:t>
            </a:r>
            <a:endParaRPr dirty="0"/>
          </a:p>
        </p:txBody>
      </p:sp>
      <p:sp>
        <p:nvSpPr>
          <p:cNvPr id="592" name="Google Shape;592;p62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8838378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Possiamo specificare come posizionare gli item nel riquadro del container </a:t>
            </a:r>
            <a:r>
              <a:rPr lang="it-IT" b="1" dirty="0"/>
              <a:t>rispetto alla perpendicolare della direzione </a:t>
            </a:r>
            <a:r>
              <a:rPr lang="it-IT" dirty="0"/>
              <a:t>con la proprietà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it-IT" dirty="0"/>
              <a:t>: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593" name="Google Shape;593;p62"/>
          <p:cNvSpPr/>
          <p:nvPr/>
        </p:nvSpPr>
        <p:spPr>
          <a:xfrm rot="5400000">
            <a:off x="7547721" y="3500148"/>
            <a:ext cx="4545204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94" name="Google Shape;594;p62"/>
          <p:cNvSpPr/>
          <p:nvPr/>
        </p:nvSpPr>
        <p:spPr>
          <a:xfrm rot="5400000">
            <a:off x="8778542" y="2375574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96" name="Google Shape;596;p62"/>
          <p:cNvSpPr txBox="1"/>
          <p:nvPr/>
        </p:nvSpPr>
        <p:spPr>
          <a:xfrm>
            <a:off x="2306700" y="2610250"/>
            <a:ext cx="4688700" cy="165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flex-direction: column;</a:t>
            </a:r>
            <a:endParaRPr sz="2000" b="1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70D1C5-753D-C546-9FB6-9959F9A0A3C2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8521193B-3848-8144-A453-E1B88FAFD94E}"/>
              </a:ext>
            </a:extLst>
          </p:cNvPr>
          <p:cNvCxnSpPr/>
          <p:nvPr/>
        </p:nvCxnSpPr>
        <p:spPr>
          <a:xfrm>
            <a:off x="2092182" y="5449824"/>
            <a:ext cx="3206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B9D3026-8B15-654D-8724-86046EAA56C2}"/>
              </a:ext>
            </a:extLst>
          </p:cNvPr>
          <p:cNvCxnSpPr>
            <a:cxnSpLocks/>
          </p:cNvCxnSpPr>
          <p:nvPr/>
        </p:nvCxnSpPr>
        <p:spPr>
          <a:xfrm flipH="1">
            <a:off x="3396726" y="4651419"/>
            <a:ext cx="22216" cy="198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9A4AA3-7695-7C4E-8693-3598805F01D8}"/>
              </a:ext>
            </a:extLst>
          </p:cNvPr>
          <p:cNvSpPr txBox="1"/>
          <p:nvPr/>
        </p:nvSpPr>
        <p:spPr>
          <a:xfrm>
            <a:off x="3418942" y="6187674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direzione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>
                <a:latin typeface="Calibri Light" panose="020F0302020204030204" pitchFamily="34" charset="0"/>
              </a:rPr>
              <a:t>(</a:t>
            </a:r>
            <a:r>
              <a:rPr lang="it-IT" dirty="0" err="1">
                <a:latin typeface="Calibri Light" panose="020F0302020204030204" pitchFamily="34" charset="0"/>
              </a:rPr>
              <a:t>justify-content</a:t>
            </a:r>
            <a:r>
              <a:rPr lang="it-IT" dirty="0"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A8BD9CD-B09F-2A4C-936D-60BAC57763D9}"/>
              </a:ext>
            </a:extLst>
          </p:cNvPr>
          <p:cNvSpPr txBox="1"/>
          <p:nvPr/>
        </p:nvSpPr>
        <p:spPr>
          <a:xfrm>
            <a:off x="4695904" y="4651419"/>
            <a:ext cx="160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perpendicolare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 err="1">
                <a:latin typeface="Calibri Light" panose="020F0302020204030204" pitchFamily="34" charset="0"/>
              </a:rPr>
              <a:t>align-items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2" name="Google Shape;594;p62">
            <a:extLst>
              <a:ext uri="{FF2B5EF4-FFF2-40B4-BE49-F238E27FC236}">
                <a16:creationId xmlns:a16="http://schemas.microsoft.com/office/drawing/2014/main" id="{77D621F1-861E-4042-B814-4C3797700F41}"/>
              </a:ext>
            </a:extLst>
          </p:cNvPr>
          <p:cNvSpPr/>
          <p:nvPr/>
        </p:nvSpPr>
        <p:spPr>
          <a:xfrm rot="5400000">
            <a:off x="8778542" y="3315725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4437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align-items</a:t>
            </a:r>
            <a:endParaRPr dirty="0"/>
          </a:p>
        </p:txBody>
      </p:sp>
      <p:sp>
        <p:nvSpPr>
          <p:cNvPr id="602" name="Google Shape;602;p63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5786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Possiamo controllare come posizionare verticalmente l'item nel riquadro con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it-IT" dirty="0"/>
              <a:t> nel </a:t>
            </a:r>
            <a:r>
              <a:rPr lang="it-IT" dirty="0" err="1"/>
              <a:t>flex</a:t>
            </a:r>
            <a:r>
              <a:rPr lang="it-IT" dirty="0"/>
              <a:t> container:</a:t>
            </a:r>
            <a:endParaRPr lang="it-IT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603" name="Google Shape;603;p63"/>
          <p:cNvSpPr/>
          <p:nvPr/>
        </p:nvSpPr>
        <p:spPr>
          <a:xfrm>
            <a:off x="2306700" y="4461250"/>
            <a:ext cx="4496436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04" name="Google Shape;604;p63"/>
          <p:cNvSpPr/>
          <p:nvPr/>
        </p:nvSpPr>
        <p:spPr>
          <a:xfrm>
            <a:off x="2428796" y="5631181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06" name="Google Shape;606;p63"/>
          <p:cNvSpPr txBox="1"/>
          <p:nvPr/>
        </p:nvSpPr>
        <p:spPr>
          <a:xfrm>
            <a:off x="2306700" y="2610250"/>
            <a:ext cx="4688700" cy="165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3845C72-0B08-6B43-AE9F-19C8EBB2EFA6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8E2BEC5-78BD-CE4C-B3FC-564FA97AA039}"/>
              </a:ext>
            </a:extLst>
          </p:cNvPr>
          <p:cNvCxnSpPr/>
          <p:nvPr/>
        </p:nvCxnSpPr>
        <p:spPr>
          <a:xfrm>
            <a:off x="7851648" y="5449824"/>
            <a:ext cx="3206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36C047C-14B6-514C-BB7C-C49637754D3F}"/>
              </a:ext>
            </a:extLst>
          </p:cNvPr>
          <p:cNvCxnSpPr/>
          <p:nvPr/>
        </p:nvCxnSpPr>
        <p:spPr>
          <a:xfrm>
            <a:off x="9156192" y="4266250"/>
            <a:ext cx="0" cy="236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915F70-9ABC-8042-8E8B-D4B4325F9E67}"/>
              </a:ext>
            </a:extLst>
          </p:cNvPr>
          <p:cNvSpPr txBox="1"/>
          <p:nvPr/>
        </p:nvSpPr>
        <p:spPr>
          <a:xfrm>
            <a:off x="10460737" y="4803752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direzione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>
                <a:latin typeface="Calibri Light" panose="020F0302020204030204" pitchFamily="34" charset="0"/>
              </a:rPr>
              <a:t>(</a:t>
            </a:r>
            <a:r>
              <a:rPr lang="it-IT" dirty="0" err="1">
                <a:latin typeface="Calibri Light" panose="020F0302020204030204" pitchFamily="34" charset="0"/>
              </a:rPr>
              <a:t>justify-content</a:t>
            </a:r>
            <a:r>
              <a:rPr lang="it-IT" dirty="0"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31B30B-174D-8B4F-9EA7-0361208044DB}"/>
              </a:ext>
            </a:extLst>
          </p:cNvPr>
          <p:cNvSpPr txBox="1"/>
          <p:nvPr/>
        </p:nvSpPr>
        <p:spPr>
          <a:xfrm>
            <a:off x="9156192" y="6077881"/>
            <a:ext cx="160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perpendicolare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 err="1">
                <a:latin typeface="Calibri Light" panose="020F0302020204030204" pitchFamily="34" charset="0"/>
              </a:rPr>
              <a:t>align-items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2" name="Google Shape;604;p63">
            <a:extLst>
              <a:ext uri="{FF2B5EF4-FFF2-40B4-BE49-F238E27FC236}">
                <a16:creationId xmlns:a16="http://schemas.microsoft.com/office/drawing/2014/main" id="{6AF4BA55-7F42-8E47-B9F2-34A11066720B}"/>
              </a:ext>
            </a:extLst>
          </p:cNvPr>
          <p:cNvSpPr/>
          <p:nvPr/>
        </p:nvSpPr>
        <p:spPr>
          <a:xfrm>
            <a:off x="3395476" y="5631181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align-items</a:t>
            </a:r>
            <a:endParaRPr dirty="0"/>
          </a:p>
        </p:txBody>
      </p:sp>
      <p:sp>
        <p:nvSpPr>
          <p:cNvPr id="592" name="Google Shape;592;p62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8838378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Possiamo specificare come posizionare gli item nel riquadro del container </a:t>
            </a:r>
            <a:r>
              <a:rPr lang="it-IT" b="1" dirty="0"/>
              <a:t>rispetto alla perpendicolare della direzione </a:t>
            </a:r>
            <a:r>
              <a:rPr lang="it-IT" dirty="0"/>
              <a:t>con la proprietà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it-IT" dirty="0"/>
              <a:t>: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593" name="Google Shape;593;p62"/>
          <p:cNvSpPr/>
          <p:nvPr/>
        </p:nvSpPr>
        <p:spPr>
          <a:xfrm rot="5400000">
            <a:off x="7547721" y="3500148"/>
            <a:ext cx="4545204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94" name="Google Shape;594;p62"/>
          <p:cNvSpPr/>
          <p:nvPr/>
        </p:nvSpPr>
        <p:spPr>
          <a:xfrm rot="5400000">
            <a:off x="9924590" y="2375574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96" name="Google Shape;596;p62"/>
          <p:cNvSpPr txBox="1"/>
          <p:nvPr/>
        </p:nvSpPr>
        <p:spPr>
          <a:xfrm>
            <a:off x="2306700" y="2610249"/>
            <a:ext cx="4688700" cy="18890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flex-direction: column;</a:t>
            </a:r>
            <a:endParaRPr sz="2000" b="1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70D1C5-753D-C546-9FB6-9959F9A0A3C2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8521193B-3848-8144-A453-E1B88FAFD94E}"/>
              </a:ext>
            </a:extLst>
          </p:cNvPr>
          <p:cNvCxnSpPr/>
          <p:nvPr/>
        </p:nvCxnSpPr>
        <p:spPr>
          <a:xfrm>
            <a:off x="2092182" y="5449824"/>
            <a:ext cx="3206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B9D3026-8B15-654D-8724-86046EAA56C2}"/>
              </a:ext>
            </a:extLst>
          </p:cNvPr>
          <p:cNvCxnSpPr>
            <a:cxnSpLocks/>
          </p:cNvCxnSpPr>
          <p:nvPr/>
        </p:nvCxnSpPr>
        <p:spPr>
          <a:xfrm flipH="1">
            <a:off x="3396726" y="4651419"/>
            <a:ext cx="22216" cy="198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9A4AA3-7695-7C4E-8693-3598805F01D8}"/>
              </a:ext>
            </a:extLst>
          </p:cNvPr>
          <p:cNvSpPr txBox="1"/>
          <p:nvPr/>
        </p:nvSpPr>
        <p:spPr>
          <a:xfrm>
            <a:off x="3418942" y="6187674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direzione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>
                <a:latin typeface="Calibri Light" panose="020F0302020204030204" pitchFamily="34" charset="0"/>
              </a:rPr>
              <a:t>(</a:t>
            </a:r>
            <a:r>
              <a:rPr lang="it-IT" dirty="0" err="1">
                <a:latin typeface="Calibri Light" panose="020F0302020204030204" pitchFamily="34" charset="0"/>
              </a:rPr>
              <a:t>justify-content</a:t>
            </a:r>
            <a:r>
              <a:rPr lang="it-IT" dirty="0"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A8BD9CD-B09F-2A4C-936D-60BAC57763D9}"/>
              </a:ext>
            </a:extLst>
          </p:cNvPr>
          <p:cNvSpPr txBox="1"/>
          <p:nvPr/>
        </p:nvSpPr>
        <p:spPr>
          <a:xfrm>
            <a:off x="4695904" y="4651419"/>
            <a:ext cx="160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perpendicolare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 err="1">
                <a:latin typeface="Calibri Light" panose="020F0302020204030204" pitchFamily="34" charset="0"/>
              </a:rPr>
              <a:t>align-items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2" name="Google Shape;594;p62">
            <a:extLst>
              <a:ext uri="{FF2B5EF4-FFF2-40B4-BE49-F238E27FC236}">
                <a16:creationId xmlns:a16="http://schemas.microsoft.com/office/drawing/2014/main" id="{6B330712-F9DE-DA4E-8C82-A3BE51E3914A}"/>
              </a:ext>
            </a:extLst>
          </p:cNvPr>
          <p:cNvSpPr/>
          <p:nvPr/>
        </p:nvSpPr>
        <p:spPr>
          <a:xfrm rot="5400000">
            <a:off x="9924590" y="3331752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0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align-items</a:t>
            </a:r>
            <a:endParaRPr dirty="0"/>
          </a:p>
        </p:txBody>
      </p:sp>
      <p:sp>
        <p:nvSpPr>
          <p:cNvPr id="612" name="Google Shape;612;p64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5786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Possiamo controllare come posizionare verticalmente (rispetto alla direzione)  gli item nel riquadro con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it-IT" dirty="0"/>
              <a:t> nel </a:t>
            </a:r>
            <a:r>
              <a:rPr lang="it-IT" dirty="0" err="1"/>
              <a:t>flex</a:t>
            </a:r>
            <a:r>
              <a:rPr lang="it-IT" dirty="0"/>
              <a:t> container:</a:t>
            </a:r>
            <a:endParaRPr lang="it-IT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613" name="Google Shape;613;p64"/>
          <p:cNvSpPr/>
          <p:nvPr/>
        </p:nvSpPr>
        <p:spPr>
          <a:xfrm>
            <a:off x="2306700" y="4461250"/>
            <a:ext cx="4569588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14" name="Google Shape;614;p64"/>
          <p:cNvSpPr/>
          <p:nvPr/>
        </p:nvSpPr>
        <p:spPr>
          <a:xfrm>
            <a:off x="2559425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16" name="Google Shape;616;p64"/>
          <p:cNvSpPr txBox="1"/>
          <p:nvPr/>
        </p:nvSpPr>
        <p:spPr>
          <a:xfrm>
            <a:off x="2306700" y="2694658"/>
            <a:ext cx="4688700" cy="165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center;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E1A8DC-7723-7D4C-AACD-055A5607A8A0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94362E33-C44A-8F48-8345-4ECFD2FE0362}"/>
              </a:ext>
            </a:extLst>
          </p:cNvPr>
          <p:cNvCxnSpPr/>
          <p:nvPr/>
        </p:nvCxnSpPr>
        <p:spPr>
          <a:xfrm>
            <a:off x="7851648" y="5449824"/>
            <a:ext cx="3206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57A7EA8-8F9D-4340-8294-0EA506CDA8FF}"/>
              </a:ext>
            </a:extLst>
          </p:cNvPr>
          <p:cNvCxnSpPr/>
          <p:nvPr/>
        </p:nvCxnSpPr>
        <p:spPr>
          <a:xfrm>
            <a:off x="9156192" y="4266250"/>
            <a:ext cx="0" cy="236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827245-0707-A24A-9ED6-B205DED7C767}"/>
              </a:ext>
            </a:extLst>
          </p:cNvPr>
          <p:cNvSpPr txBox="1"/>
          <p:nvPr/>
        </p:nvSpPr>
        <p:spPr>
          <a:xfrm>
            <a:off x="10460737" y="4803752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direzione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>
                <a:latin typeface="Calibri Light" panose="020F0302020204030204" pitchFamily="34" charset="0"/>
              </a:rPr>
              <a:t>(</a:t>
            </a:r>
            <a:r>
              <a:rPr lang="it-IT" dirty="0" err="1">
                <a:latin typeface="Calibri Light" panose="020F0302020204030204" pitchFamily="34" charset="0"/>
              </a:rPr>
              <a:t>justify-content</a:t>
            </a:r>
            <a:r>
              <a:rPr lang="it-IT" dirty="0"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6A62897-CBE4-F948-A59A-286F122AFCC7}"/>
              </a:ext>
            </a:extLst>
          </p:cNvPr>
          <p:cNvSpPr txBox="1"/>
          <p:nvPr/>
        </p:nvSpPr>
        <p:spPr>
          <a:xfrm>
            <a:off x="9156192" y="6077881"/>
            <a:ext cx="160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perpendicolare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 err="1">
                <a:latin typeface="Calibri Light" panose="020F0302020204030204" pitchFamily="34" charset="0"/>
              </a:rPr>
              <a:t>align</a:t>
            </a:r>
            <a:r>
              <a:rPr lang="it-IT" dirty="0">
                <a:latin typeface="Calibri Light" panose="020F0302020204030204" pitchFamily="34" charset="0"/>
              </a:rPr>
              <a:t>-items</a:t>
            </a:r>
          </a:p>
        </p:txBody>
      </p:sp>
      <p:sp>
        <p:nvSpPr>
          <p:cNvPr id="12" name="Google Shape;614;p64">
            <a:extLst>
              <a:ext uri="{FF2B5EF4-FFF2-40B4-BE49-F238E27FC236}">
                <a16:creationId xmlns:a16="http://schemas.microsoft.com/office/drawing/2014/main" id="{6D9D4A94-0EB9-0249-9F3F-8C620C44BC40}"/>
              </a:ext>
            </a:extLst>
          </p:cNvPr>
          <p:cNvSpPr/>
          <p:nvPr/>
        </p:nvSpPr>
        <p:spPr>
          <a:xfrm>
            <a:off x="3534785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i="1"/>
              <a:t>element</a:t>
            </a:r>
            <a:r>
              <a:rPr lang="en"/>
              <a:t>.</a:t>
            </a:r>
            <a:r>
              <a:rPr lang="en" i="1"/>
              <a:t>className</a:t>
            </a:r>
            <a:endParaRPr i="1"/>
          </a:p>
        </p:txBody>
      </p:sp>
      <p:pic>
        <p:nvPicPr>
          <p:cNvPr id="302" name="Google Shape;302;p43"/>
          <p:cNvPicPr preferRelativeResize="0"/>
          <p:nvPr/>
        </p:nvPicPr>
        <p:blipFill rotWithShape="1">
          <a:blip r:embed="rId3">
            <a:alphaModFix/>
          </a:blip>
          <a:srcRect b="7028"/>
          <a:stretch/>
        </p:blipFill>
        <p:spPr>
          <a:xfrm>
            <a:off x="2149676" y="2903376"/>
            <a:ext cx="7892651" cy="374694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303" name="Google Shape;303;p43"/>
          <p:cNvGraphicFramePr/>
          <p:nvPr>
            <p:extLst>
              <p:ext uri="{D42A27DB-BD31-4B8C-83A1-F6EECF244321}">
                <p14:modId xmlns:p14="http://schemas.microsoft.com/office/powerpoint/2010/main" val="3155816478"/>
              </p:ext>
            </p:extLst>
          </p:nvPr>
        </p:nvGraphicFramePr>
        <p:xfrm>
          <a:off x="1899101" y="1576313"/>
          <a:ext cx="8512675" cy="1059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Sintassi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Esempio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Descrizione</a:t>
                      </a:r>
                      <a:endParaRPr sz="2000" b="0" i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</a:t>
                      </a:r>
                      <a:r>
                        <a:rPr lang="en" sz="2000" b="1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className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p.abc</a:t>
                      </a:r>
                      <a:endParaRPr sz="20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</a:t>
                      </a:r>
                      <a:r>
                        <a:rPr lang="en" sz="2000" b="0" i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1" dirty="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&lt;p&gt;</a:t>
                      </a:r>
                      <a:r>
                        <a:rPr lang="en" sz="2000" b="0" i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con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classe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abc</a:t>
                      </a: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 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basics: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align-items</a:t>
            </a:r>
            <a:endParaRPr dirty="0"/>
          </a:p>
        </p:txBody>
      </p:sp>
      <p:sp>
        <p:nvSpPr>
          <p:cNvPr id="592" name="Google Shape;592;p62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8838378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Possiamo specificare come posizionare gli item nel riquadro del container </a:t>
            </a:r>
            <a:r>
              <a:rPr lang="it-IT" b="1" dirty="0"/>
              <a:t>rispetto alla perpendicolare della direzione </a:t>
            </a:r>
            <a:r>
              <a:rPr lang="it-IT" dirty="0"/>
              <a:t>con la proprietà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it-IT" dirty="0"/>
              <a:t>: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593" name="Google Shape;593;p62"/>
          <p:cNvSpPr/>
          <p:nvPr/>
        </p:nvSpPr>
        <p:spPr>
          <a:xfrm rot="5400000">
            <a:off x="7547721" y="3500148"/>
            <a:ext cx="4545204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94" name="Google Shape;594;p62"/>
          <p:cNvSpPr/>
          <p:nvPr/>
        </p:nvSpPr>
        <p:spPr>
          <a:xfrm rot="5400000">
            <a:off x="9373623" y="2419435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96" name="Google Shape;596;p62"/>
          <p:cNvSpPr txBox="1"/>
          <p:nvPr/>
        </p:nvSpPr>
        <p:spPr>
          <a:xfrm>
            <a:off x="2306700" y="2610249"/>
            <a:ext cx="4688700" cy="188908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flex-direction: column;</a:t>
            </a:r>
            <a:endParaRPr sz="2000" b="1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70D1C5-753D-C546-9FB6-9959F9A0A3C2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8521193B-3848-8144-A453-E1B88FAFD94E}"/>
              </a:ext>
            </a:extLst>
          </p:cNvPr>
          <p:cNvCxnSpPr/>
          <p:nvPr/>
        </p:nvCxnSpPr>
        <p:spPr>
          <a:xfrm>
            <a:off x="2092182" y="5449824"/>
            <a:ext cx="3206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B9D3026-8B15-654D-8724-86046EAA56C2}"/>
              </a:ext>
            </a:extLst>
          </p:cNvPr>
          <p:cNvCxnSpPr>
            <a:cxnSpLocks/>
          </p:cNvCxnSpPr>
          <p:nvPr/>
        </p:nvCxnSpPr>
        <p:spPr>
          <a:xfrm flipH="1">
            <a:off x="3396726" y="4651419"/>
            <a:ext cx="22216" cy="198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9A4AA3-7695-7C4E-8693-3598805F01D8}"/>
              </a:ext>
            </a:extLst>
          </p:cNvPr>
          <p:cNvSpPr txBox="1"/>
          <p:nvPr/>
        </p:nvSpPr>
        <p:spPr>
          <a:xfrm>
            <a:off x="3418942" y="6187674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direzione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>
                <a:latin typeface="Calibri Light" panose="020F0302020204030204" pitchFamily="34" charset="0"/>
              </a:rPr>
              <a:t>(</a:t>
            </a:r>
            <a:r>
              <a:rPr lang="it-IT" dirty="0" err="1">
                <a:latin typeface="Calibri Light" panose="020F0302020204030204" pitchFamily="34" charset="0"/>
              </a:rPr>
              <a:t>justify-content</a:t>
            </a:r>
            <a:r>
              <a:rPr lang="it-IT" dirty="0"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A8BD9CD-B09F-2A4C-936D-60BAC57763D9}"/>
              </a:ext>
            </a:extLst>
          </p:cNvPr>
          <p:cNvSpPr txBox="1"/>
          <p:nvPr/>
        </p:nvSpPr>
        <p:spPr>
          <a:xfrm>
            <a:off x="4695904" y="4651419"/>
            <a:ext cx="160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perpendicolare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 err="1">
                <a:latin typeface="Calibri Light" panose="020F0302020204030204" pitchFamily="34" charset="0"/>
              </a:rPr>
              <a:t>align</a:t>
            </a:r>
            <a:r>
              <a:rPr lang="it-IT" dirty="0">
                <a:latin typeface="Calibri Light" panose="020F0302020204030204" pitchFamily="34" charset="0"/>
              </a:rPr>
              <a:t>-items</a:t>
            </a:r>
          </a:p>
        </p:txBody>
      </p:sp>
      <p:sp>
        <p:nvSpPr>
          <p:cNvPr id="12" name="Google Shape;594;p62">
            <a:extLst>
              <a:ext uri="{FF2B5EF4-FFF2-40B4-BE49-F238E27FC236}">
                <a16:creationId xmlns:a16="http://schemas.microsoft.com/office/drawing/2014/main" id="{92B270A5-92C9-8945-9BC6-C2B9A2FD21CE}"/>
              </a:ext>
            </a:extLst>
          </p:cNvPr>
          <p:cNvSpPr/>
          <p:nvPr/>
        </p:nvSpPr>
        <p:spPr>
          <a:xfrm rot="5400000">
            <a:off x="9373623" y="3387027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53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Item </a:t>
            </a:r>
            <a:r>
              <a:rPr lang="en" dirty="0" err="1"/>
              <a:t>multipli</a:t>
            </a:r>
            <a:endParaRPr dirty="0"/>
          </a:p>
        </p:txBody>
      </p:sp>
      <p:sp>
        <p:nvSpPr>
          <p:cNvPr id="622" name="Google Shape;622;p65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5786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Stesse</a:t>
            </a:r>
            <a:r>
              <a:rPr lang="en" dirty="0"/>
              <a:t> </a:t>
            </a:r>
            <a:r>
              <a:rPr lang="en" dirty="0" err="1"/>
              <a:t>regole</a:t>
            </a:r>
            <a:r>
              <a:rPr lang="en" dirty="0"/>
              <a:t> se </a:t>
            </a:r>
            <a:r>
              <a:rPr lang="en" dirty="0" err="1"/>
              <a:t>abbiamo</a:t>
            </a:r>
            <a:r>
              <a:rPr lang="en" dirty="0"/>
              <a:t> </a:t>
            </a:r>
            <a:r>
              <a:rPr lang="en" dirty="0" err="1"/>
              <a:t>più</a:t>
            </a:r>
            <a:r>
              <a:rPr lang="en" dirty="0"/>
              <a:t> item: </a:t>
            </a:r>
            <a:endParaRPr dirty="0"/>
          </a:p>
        </p:txBody>
      </p:sp>
      <p:sp>
        <p:nvSpPr>
          <p:cNvPr id="623" name="Google Shape;623;p65"/>
          <p:cNvSpPr/>
          <p:nvPr/>
        </p:nvSpPr>
        <p:spPr>
          <a:xfrm>
            <a:off x="2306700" y="4461250"/>
            <a:ext cx="7578600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24" name="Google Shape;624;p65"/>
          <p:cNvSpPr/>
          <p:nvPr/>
        </p:nvSpPr>
        <p:spPr>
          <a:xfrm>
            <a:off x="2559425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25" name="Google Shape;625;p65"/>
          <p:cNvSpPr txBox="1"/>
          <p:nvPr/>
        </p:nvSpPr>
        <p:spPr>
          <a:xfrm>
            <a:off x="2306700" y="2170450"/>
            <a:ext cx="4688700" cy="209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justify-content: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center;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626" name="Google Shape;626;p65"/>
          <p:cNvSpPr/>
          <p:nvPr/>
        </p:nvSpPr>
        <p:spPr>
          <a:xfrm>
            <a:off x="3509825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27" name="Google Shape;627;p65"/>
          <p:cNvSpPr/>
          <p:nvPr/>
        </p:nvSpPr>
        <p:spPr>
          <a:xfrm>
            <a:off x="4460225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E248C81-4166-504B-835C-72897E6539B9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Item </a:t>
            </a:r>
            <a:r>
              <a:rPr lang="en" dirty="0" err="1"/>
              <a:t>multipli</a:t>
            </a:r>
            <a:endParaRPr dirty="0"/>
          </a:p>
        </p:txBody>
      </p:sp>
      <p:sp>
        <p:nvSpPr>
          <p:cNvPr id="633" name="Google Shape;633;p66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5786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Stesse regole se abbiamo più item</a:t>
            </a:r>
            <a:r>
              <a:rPr lang="en" dirty="0"/>
              <a:t>: </a:t>
            </a:r>
            <a:endParaRPr dirty="0"/>
          </a:p>
        </p:txBody>
      </p:sp>
      <p:sp>
        <p:nvSpPr>
          <p:cNvPr id="634" name="Google Shape;634;p66"/>
          <p:cNvSpPr/>
          <p:nvPr/>
        </p:nvSpPr>
        <p:spPr>
          <a:xfrm>
            <a:off x="2306700" y="4461250"/>
            <a:ext cx="7578600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35" name="Google Shape;635;p66"/>
          <p:cNvSpPr/>
          <p:nvPr/>
        </p:nvSpPr>
        <p:spPr>
          <a:xfrm>
            <a:off x="6855100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36" name="Google Shape;636;p66"/>
          <p:cNvSpPr txBox="1"/>
          <p:nvPr/>
        </p:nvSpPr>
        <p:spPr>
          <a:xfrm>
            <a:off x="2306700" y="2170450"/>
            <a:ext cx="4688700" cy="209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justify-content: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center;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637" name="Google Shape;637;p66"/>
          <p:cNvSpPr/>
          <p:nvPr/>
        </p:nvSpPr>
        <p:spPr>
          <a:xfrm>
            <a:off x="7805500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38" name="Google Shape;638;p66"/>
          <p:cNvSpPr/>
          <p:nvPr/>
        </p:nvSpPr>
        <p:spPr>
          <a:xfrm>
            <a:off x="8755900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6132B7-2463-D14B-AF3A-0095F7C24691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Item </a:t>
            </a:r>
            <a:r>
              <a:rPr lang="en" dirty="0" err="1"/>
              <a:t>multipli</a:t>
            </a:r>
            <a:endParaRPr dirty="0"/>
          </a:p>
        </p:txBody>
      </p:sp>
      <p:sp>
        <p:nvSpPr>
          <p:cNvPr id="644" name="Google Shape;644;p67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5786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Stesse regole se abbiamo più item: </a:t>
            </a:r>
          </a:p>
        </p:txBody>
      </p:sp>
      <p:sp>
        <p:nvSpPr>
          <p:cNvPr id="645" name="Google Shape;645;p67"/>
          <p:cNvSpPr/>
          <p:nvPr/>
        </p:nvSpPr>
        <p:spPr>
          <a:xfrm>
            <a:off x="2306700" y="4461250"/>
            <a:ext cx="7578600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46" name="Google Shape;646;p67"/>
          <p:cNvSpPr/>
          <p:nvPr/>
        </p:nvSpPr>
        <p:spPr>
          <a:xfrm>
            <a:off x="4698900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47" name="Google Shape;647;p67"/>
          <p:cNvSpPr txBox="1"/>
          <p:nvPr/>
        </p:nvSpPr>
        <p:spPr>
          <a:xfrm>
            <a:off x="2306700" y="2170450"/>
            <a:ext cx="4688700" cy="209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justify-content: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center;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648" name="Google Shape;648;p67"/>
          <p:cNvSpPr/>
          <p:nvPr/>
        </p:nvSpPr>
        <p:spPr>
          <a:xfrm>
            <a:off x="5649300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49" name="Google Shape;649;p67"/>
          <p:cNvSpPr/>
          <p:nvPr/>
        </p:nvSpPr>
        <p:spPr>
          <a:xfrm>
            <a:off x="6599700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7CCFB9-0342-DA4B-9F50-99EAFC4B37FE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Spaziatura</a:t>
            </a:r>
            <a:r>
              <a:rPr lang="en" dirty="0"/>
              <a:t> di item </a:t>
            </a:r>
            <a:r>
              <a:rPr lang="en" dirty="0" err="1"/>
              <a:t>multipli</a:t>
            </a:r>
            <a:endParaRPr dirty="0"/>
          </a:p>
        </p:txBody>
      </p:sp>
      <p:sp>
        <p:nvSpPr>
          <p:cNvPr id="655" name="Google Shape;655;p68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5786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" dirty="0"/>
              <a:t>e </a:t>
            </a:r>
            <a:r>
              <a:rPr lang="en" b="1" dirty="0">
                <a:solidFill>
                  <a:schemeClr val="accent6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lang="en" dirty="0"/>
              <a:t> </a:t>
            </a:r>
            <a:r>
              <a:rPr lang="en" dirty="0" err="1"/>
              <a:t>permettono</a:t>
            </a:r>
            <a:r>
              <a:rPr lang="en" dirty="0"/>
              <a:t> di </a:t>
            </a:r>
            <a:r>
              <a:rPr lang="en" dirty="0" err="1"/>
              <a:t>gestire</a:t>
            </a:r>
            <a:r>
              <a:rPr lang="en" dirty="0"/>
              <a:t> lo </a:t>
            </a:r>
            <a:r>
              <a:rPr lang="en" dirty="0" err="1"/>
              <a:t>spazio</a:t>
            </a:r>
            <a:r>
              <a:rPr lang="en" dirty="0"/>
              <a:t> </a:t>
            </a:r>
            <a:r>
              <a:rPr lang="en" dirty="0" err="1">
                <a:solidFill>
                  <a:schemeClr val="accent5">
                    <a:lumMod val="50000"/>
                  </a:schemeClr>
                </a:solidFill>
              </a:rPr>
              <a:t>tra</a:t>
            </a:r>
            <a:r>
              <a:rPr lang="en" dirty="0"/>
              <a:t> e </a:t>
            </a:r>
            <a:r>
              <a:rPr lang="en" dirty="0" err="1">
                <a:solidFill>
                  <a:schemeClr val="accent6">
                    <a:lumMod val="50000"/>
                  </a:schemeClr>
                </a:solidFill>
              </a:rPr>
              <a:t>intorno</a:t>
            </a:r>
            <a:r>
              <a:rPr lang="en" dirty="0"/>
              <a:t> </a:t>
            </a:r>
            <a:r>
              <a:rPr lang="en" dirty="0" err="1"/>
              <a:t>agli</a:t>
            </a:r>
            <a:r>
              <a:rPr lang="en" dirty="0"/>
              <a:t> item </a:t>
            </a:r>
            <a:r>
              <a:rPr lang="en" dirty="0" err="1"/>
              <a:t>all'interno</a:t>
            </a:r>
            <a:r>
              <a:rPr lang="en" dirty="0"/>
              <a:t> del </a:t>
            </a:r>
            <a:r>
              <a:rPr lang="en" dirty="0" err="1"/>
              <a:t>contenitore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656" name="Google Shape;656;p68"/>
          <p:cNvSpPr/>
          <p:nvPr/>
        </p:nvSpPr>
        <p:spPr>
          <a:xfrm>
            <a:off x="2306700" y="4461250"/>
            <a:ext cx="7578600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57" name="Google Shape;657;p68"/>
          <p:cNvSpPr/>
          <p:nvPr/>
        </p:nvSpPr>
        <p:spPr>
          <a:xfrm>
            <a:off x="2407875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58" name="Google Shape;658;p68"/>
          <p:cNvSpPr txBox="1"/>
          <p:nvPr/>
        </p:nvSpPr>
        <p:spPr>
          <a:xfrm>
            <a:off x="2306700" y="2396749"/>
            <a:ext cx="6195900" cy="19456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justify-content: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center;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659" name="Google Shape;659;p68"/>
          <p:cNvSpPr/>
          <p:nvPr/>
        </p:nvSpPr>
        <p:spPr>
          <a:xfrm>
            <a:off x="5649300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60" name="Google Shape;660;p68"/>
          <p:cNvSpPr/>
          <p:nvPr/>
        </p:nvSpPr>
        <p:spPr>
          <a:xfrm>
            <a:off x="8890725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11D2D3-A508-EF40-A7B4-DEEAE9701607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9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Item </a:t>
            </a:r>
            <a:r>
              <a:rPr lang="en" dirty="0" err="1"/>
              <a:t>multipli</a:t>
            </a:r>
            <a:endParaRPr dirty="0"/>
          </a:p>
        </p:txBody>
      </p:sp>
      <p:sp>
        <p:nvSpPr>
          <p:cNvPr id="667" name="Google Shape;667;p69"/>
          <p:cNvSpPr/>
          <p:nvPr/>
        </p:nvSpPr>
        <p:spPr>
          <a:xfrm>
            <a:off x="2306700" y="4461250"/>
            <a:ext cx="7578600" cy="2170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68" name="Google Shape;668;p69"/>
          <p:cNvSpPr/>
          <p:nvPr/>
        </p:nvSpPr>
        <p:spPr>
          <a:xfrm>
            <a:off x="3246075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69" name="Google Shape;669;p69"/>
          <p:cNvSpPr txBox="1"/>
          <p:nvPr/>
        </p:nvSpPr>
        <p:spPr>
          <a:xfrm>
            <a:off x="2306700" y="2479204"/>
            <a:ext cx="6195900" cy="209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#flex-container {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justify-content: </a:t>
            </a:r>
            <a:r>
              <a:rPr lang="en" sz="2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align-items: center;</a:t>
            </a:r>
            <a:endParaRPr sz="2000" dirty="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alibri Light" panose="020F0302020204030204" pitchFamily="34" charset="0"/>
              </a:rPr>
              <a:t>}</a:t>
            </a:r>
            <a:endParaRPr sz="2000" dirty="0">
              <a:latin typeface="Calibri Light" panose="020F0302020204030204" pitchFamily="34" charset="0"/>
            </a:endParaRPr>
          </a:p>
        </p:txBody>
      </p:sp>
      <p:sp>
        <p:nvSpPr>
          <p:cNvPr id="670" name="Google Shape;670;p69"/>
          <p:cNvSpPr/>
          <p:nvPr/>
        </p:nvSpPr>
        <p:spPr>
          <a:xfrm>
            <a:off x="5649300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671" name="Google Shape;671;p69"/>
          <p:cNvSpPr/>
          <p:nvPr/>
        </p:nvSpPr>
        <p:spPr>
          <a:xfrm>
            <a:off x="8128725" y="5099800"/>
            <a:ext cx="893400" cy="8934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1" name="Google Shape;655;p68">
            <a:extLst>
              <a:ext uri="{FF2B5EF4-FFF2-40B4-BE49-F238E27FC236}">
                <a16:creationId xmlns:a16="http://schemas.microsoft.com/office/drawing/2014/main" id="{B8522141-768D-B64F-99FC-32680B26635F}"/>
              </a:ext>
            </a:extLst>
          </p:cNvPr>
          <p:cNvSpPr txBox="1">
            <a:spLocks/>
          </p:cNvSpPr>
          <p:nvPr/>
        </p:nvSpPr>
        <p:spPr>
          <a:xfrm>
            <a:off x="2306700" y="1560250"/>
            <a:ext cx="7578600" cy="8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Calibri"/>
              <a:buNone/>
            </a:pPr>
            <a:r>
              <a:rPr lang="it-IT" b="1" dirty="0" err="1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lang="it-IT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e </a:t>
            </a:r>
            <a:r>
              <a:rPr lang="it-IT" b="1" dirty="0" err="1">
                <a:solidFill>
                  <a:schemeClr val="accent6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 permettono di gestire lo spazio </a:t>
            </a:r>
            <a:r>
              <a:rPr lang="it-IT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it-IT" dirty="0">
                <a:solidFill>
                  <a:schemeClr val="accent6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intorno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 agli item all'interno del contenitore:</a:t>
            </a:r>
          </a:p>
          <a:p>
            <a:pPr marL="0" indent="0">
              <a:buFont typeface="Calibri"/>
              <a:buNone/>
            </a:pP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2DE371-9AC2-1840-8EA5-A2FDA83C3BD3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5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Prima di </a:t>
            </a:r>
            <a:r>
              <a:rPr lang="en" dirty="0" err="1"/>
              <a:t>continuare</a:t>
            </a:r>
            <a:r>
              <a:rPr lang="en" dirty="0"/>
              <a:t>… </a:t>
            </a:r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6"/>
          <p:cNvSpPr txBox="1">
            <a:spLocks noGrp="1"/>
          </p:cNvSpPr>
          <p:nvPr>
            <p:ph type="title"/>
          </p:nvPr>
        </p:nvSpPr>
        <p:spPr>
          <a:xfrm>
            <a:off x="1835700" y="350675"/>
            <a:ext cx="8520600" cy="112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it-IT" b="1" dirty="0">
                <a:solidFill>
                  <a:srgbClr val="3369E8"/>
                </a:solidFill>
              </a:rPr>
              <a:t>C</a:t>
            </a:r>
            <a:r>
              <a:rPr lang="en" b="1" dirty="0" err="1">
                <a:solidFill>
                  <a:srgbClr val="3369E8"/>
                </a:solidFill>
              </a:rPr>
              <a:t>osa</a:t>
            </a:r>
            <a:r>
              <a:rPr lang="en" b="1" dirty="0">
                <a:solidFill>
                  <a:srgbClr val="3369E8"/>
                </a:solidFill>
              </a:rPr>
              <a:t> </a:t>
            </a:r>
            <a:r>
              <a:rPr lang="en" b="1" dirty="0" err="1">
                <a:solidFill>
                  <a:srgbClr val="3369E8"/>
                </a:solidFill>
              </a:rPr>
              <a:t>succede</a:t>
            </a:r>
            <a:r>
              <a:rPr lang="en" b="1" dirty="0">
                <a:solidFill>
                  <a:srgbClr val="3369E8"/>
                </a:solidFill>
              </a:rPr>
              <a:t> se il flex item </a:t>
            </a:r>
            <a:r>
              <a:rPr lang="en" b="1" dirty="0" err="1">
                <a:solidFill>
                  <a:srgbClr val="3369E8"/>
                </a:solidFill>
              </a:rPr>
              <a:t>è</a:t>
            </a:r>
            <a:r>
              <a:rPr lang="en" b="1" dirty="0">
                <a:solidFill>
                  <a:srgbClr val="3369E8"/>
                </a:solidFill>
              </a:rPr>
              <a:t> un </a:t>
            </a:r>
            <a:r>
              <a:rPr lang="en" b="1" dirty="0" err="1">
                <a:solidFill>
                  <a:srgbClr val="3369E8"/>
                </a:solidFill>
              </a:rPr>
              <a:t>elemento</a:t>
            </a:r>
            <a:r>
              <a:rPr lang="en" b="1" dirty="0">
                <a:solidFill>
                  <a:srgbClr val="3369E8"/>
                </a:solidFill>
              </a:rPr>
              <a:t> inline?</a:t>
            </a:r>
            <a:endParaRPr b="1" dirty="0">
              <a:solidFill>
                <a:srgbClr val="3369E8"/>
              </a:solidFill>
            </a:endParaRPr>
          </a:p>
        </p:txBody>
      </p:sp>
      <p:pic>
        <p:nvPicPr>
          <p:cNvPr id="741" name="Google Shape;7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625675"/>
            <a:ext cx="8839200" cy="453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7"/>
          <p:cNvSpPr txBox="1">
            <a:spLocks noGrp="1"/>
          </p:cNvSpPr>
          <p:nvPr>
            <p:ph type="title"/>
          </p:nvPr>
        </p:nvSpPr>
        <p:spPr>
          <a:xfrm>
            <a:off x="1835700" y="350675"/>
            <a:ext cx="8520600" cy="112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b="1">
                <a:solidFill>
                  <a:srgbClr val="3369E8"/>
                </a:solidFill>
              </a:rPr>
              <a:t>???</a:t>
            </a:r>
            <a:endParaRPr b="1">
              <a:solidFill>
                <a:srgbClr val="3369E8"/>
              </a:solidFill>
            </a:endParaRPr>
          </a:p>
        </p:txBody>
      </p:sp>
      <p:pic>
        <p:nvPicPr>
          <p:cNvPr id="747" name="Google Shape;7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438" y="1625675"/>
            <a:ext cx="6493136" cy="50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5621A1-21C1-6748-AA6F-E97D7754C0AE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4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>
                <a:solidFill>
                  <a:srgbClr val="000000"/>
                </a:solidFill>
              </a:rPr>
              <a:t>Ricordiamo</a:t>
            </a:r>
            <a:r>
              <a:rPr lang="en" dirty="0">
                <a:solidFill>
                  <a:srgbClr val="000000"/>
                </a:solidFill>
              </a:rPr>
              <a:t> block vs inline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753" name="Google Shape;7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388" y="2109700"/>
            <a:ext cx="5209224" cy="371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8"/>
          <p:cNvSpPr txBox="1">
            <a:spLocks noGrp="1"/>
          </p:cNvSpPr>
          <p:nvPr>
            <p:ph type="body" idx="1"/>
          </p:nvPr>
        </p:nvSpPr>
        <p:spPr>
          <a:xfrm>
            <a:off x="2306699" y="1466825"/>
            <a:ext cx="8440813" cy="1515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dirty="0"/>
              <a:t>Se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#flex-container</a:t>
            </a:r>
            <a:r>
              <a:rPr lang="en" dirty="0"/>
              <a:t> </a:t>
            </a:r>
            <a:r>
              <a:rPr lang="en" b="1" dirty="0">
                <a:solidFill>
                  <a:srgbClr val="FF0000"/>
                </a:solidFill>
              </a:rPr>
              <a:t>non </a:t>
            </a:r>
            <a:r>
              <a:rPr lang="en" b="1" dirty="0" err="1">
                <a:solidFill>
                  <a:srgbClr val="FF0000"/>
                </a:solidFill>
              </a:rPr>
              <a:t>è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impostato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display: flex:</a:t>
            </a:r>
            <a:endParaRPr dirty="0"/>
          </a:p>
        </p:txBody>
      </p:sp>
      <p:sp>
        <p:nvSpPr>
          <p:cNvPr id="755" name="Google Shape;755;p78"/>
          <p:cNvSpPr txBox="1">
            <a:spLocks noGrp="1"/>
          </p:cNvSpPr>
          <p:nvPr>
            <p:ph type="body" idx="1"/>
          </p:nvPr>
        </p:nvSpPr>
        <p:spPr>
          <a:xfrm>
            <a:off x="1598400" y="5743525"/>
            <a:ext cx="8832300" cy="1103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dirty="0" err="1"/>
              <a:t>Gli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span.flex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-items</a:t>
            </a:r>
            <a:r>
              <a:rPr lang="en" dirty="0"/>
              <a:t> non </a:t>
            </a:r>
            <a:r>
              <a:rPr lang="en" dirty="0" err="1"/>
              <a:t>sarebbero</a:t>
            </a:r>
            <a:r>
              <a:rPr lang="en" dirty="0"/>
              <a:t> </a:t>
            </a:r>
            <a:r>
              <a:rPr lang="en" dirty="0" err="1"/>
              <a:t>visualizzati</a:t>
            </a:r>
            <a:r>
              <a:rPr lang="en" dirty="0"/>
              <a:t>: </a:t>
            </a:r>
            <a:r>
              <a:rPr lang="en" dirty="0" err="1"/>
              <a:t>siccome</a:t>
            </a:r>
            <a:r>
              <a:rPr lang="en" dirty="0"/>
              <a:t> </a:t>
            </a:r>
            <a:r>
              <a:rPr lang="en" dirty="0" err="1"/>
              <a:t>sono</a:t>
            </a:r>
            <a:r>
              <a:rPr lang="en" dirty="0"/>
              <a:t> </a:t>
            </a:r>
            <a:r>
              <a:rPr lang="en" dirty="0" err="1"/>
              <a:t>vuoti</a:t>
            </a:r>
            <a:r>
              <a:rPr lang="en" dirty="0"/>
              <a:t>, </a:t>
            </a:r>
            <a:r>
              <a:rPr lang="en" dirty="0" err="1"/>
              <a:t>essendo</a:t>
            </a:r>
            <a:r>
              <a:rPr lang="en" dirty="0"/>
              <a:t> inline, non </a:t>
            </a:r>
            <a:r>
              <a:rPr lang="en" dirty="0" err="1"/>
              <a:t>avrebbero</a:t>
            </a:r>
            <a:r>
              <a:rPr lang="en" dirty="0"/>
              <a:t> </a:t>
            </a:r>
            <a:r>
              <a:rPr lang="en" dirty="0" err="1"/>
              <a:t>altezza</a:t>
            </a:r>
            <a:r>
              <a:rPr lang="en" dirty="0"/>
              <a:t> e </a:t>
            </a:r>
            <a:r>
              <a:rPr lang="en" dirty="0" err="1"/>
              <a:t>larghezza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2C0270-9366-EB4C-BF95-B6C0953C5EDD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4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Descendent selector</a:t>
            </a:r>
            <a:endParaRPr dirty="0"/>
          </a:p>
        </p:txBody>
      </p:sp>
      <p:graphicFrame>
        <p:nvGraphicFramePr>
          <p:cNvPr id="309" name="Google Shape;309;p44"/>
          <p:cNvGraphicFramePr/>
          <p:nvPr>
            <p:extLst>
              <p:ext uri="{D42A27DB-BD31-4B8C-83A1-F6EECF244321}">
                <p14:modId xmlns:p14="http://schemas.microsoft.com/office/powerpoint/2010/main" val="2888356008"/>
              </p:ext>
            </p:extLst>
          </p:nvPr>
        </p:nvGraphicFramePr>
        <p:xfrm>
          <a:off x="836908" y="1576314"/>
          <a:ext cx="11050291" cy="1501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00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0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9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Sintassi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Esempio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Descrizione</a:t>
                      </a:r>
                      <a:endParaRPr sz="2000" b="0" i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selettore</a:t>
                      </a:r>
                      <a:r>
                        <a:rPr lang="en" sz="2000" b="1" i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selettore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 strong</a:t>
                      </a:r>
                      <a:endParaRPr sz="20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Con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riferimento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all'albero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associato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al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documento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HTML,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1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&lt;strong&gt;</a:t>
                      </a:r>
                      <a:r>
                        <a:rPr lang="en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che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sono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discendenti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di </a:t>
                      </a:r>
                      <a:r>
                        <a:rPr lang="en" sz="2000" b="1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&lt;div&gt;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0" name="Google Shape;3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700" y="3285641"/>
            <a:ext cx="7703212" cy="341495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9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</a:rPr>
              <a:t>Flexbox layout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61" name="Google Shape;761;p79"/>
          <p:cNvSpPr txBox="1">
            <a:spLocks noGrp="1"/>
          </p:cNvSpPr>
          <p:nvPr>
            <p:ph type="body" idx="1"/>
          </p:nvPr>
        </p:nvSpPr>
        <p:spPr>
          <a:xfrm>
            <a:off x="1598400" y="5743525"/>
            <a:ext cx="8832300" cy="1103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b="1" dirty="0" err="1"/>
              <a:t>Perchè</a:t>
            </a:r>
            <a:r>
              <a:rPr lang="en" b="1" dirty="0"/>
              <a:t> cambia se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display: flex</a:t>
            </a:r>
            <a:r>
              <a:rPr lang="en" b="1" dirty="0"/>
              <a:t>?</a:t>
            </a:r>
            <a:endParaRPr b="1" dirty="0"/>
          </a:p>
          <a:p>
            <a:pPr marL="0" indent="0" algn="ctr">
              <a:buNone/>
            </a:pPr>
            <a:r>
              <a:rPr lang="en" dirty="0" err="1"/>
              <a:t>Sono</a:t>
            </a:r>
            <a:r>
              <a:rPr lang="en" dirty="0"/>
              <a:t> </a:t>
            </a:r>
            <a:r>
              <a:rPr lang="en" dirty="0" err="1"/>
              <a:t>ancora</a:t>
            </a:r>
            <a:r>
              <a:rPr lang="en" dirty="0"/>
              <a:t> </a:t>
            </a:r>
            <a:r>
              <a:rPr lang="en" dirty="0" err="1"/>
              <a:t>elemento</a:t>
            </a:r>
            <a:r>
              <a:rPr lang="en" dirty="0"/>
              <a:t> inline, </a:t>
            </a:r>
            <a:r>
              <a:rPr lang="en" dirty="0" err="1"/>
              <a:t>eppure</a:t>
            </a:r>
            <a:r>
              <a:rPr lang="en" dirty="0"/>
              <a:t> </a:t>
            </a:r>
            <a:r>
              <a:rPr lang="en" dirty="0" err="1"/>
              <a:t>hanno</a:t>
            </a:r>
            <a:r>
              <a:rPr lang="en" dirty="0"/>
              <a:t> </a:t>
            </a:r>
            <a:r>
              <a:rPr lang="en" dirty="0" err="1"/>
              <a:t>altezza</a:t>
            </a:r>
            <a:r>
              <a:rPr lang="en" dirty="0"/>
              <a:t> e </a:t>
            </a:r>
            <a:r>
              <a:rPr lang="en" dirty="0" err="1"/>
              <a:t>larghezza</a:t>
            </a:r>
            <a:endParaRPr dirty="0"/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064" y="1474950"/>
            <a:ext cx="5622974" cy="43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E3AD5C-DE5A-9447-87FC-F90A0C8A2AEC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4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Flexbox layout</a:t>
            </a:r>
            <a:endParaRPr dirty="0"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578600" cy="454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1000"/>
              </a:spcBef>
              <a:buChar char="-"/>
            </a:pPr>
            <a:r>
              <a:rPr lang="it-IT" dirty="0"/>
              <a:t>Quando impostiamo un elemento container  </a:t>
            </a:r>
            <a:br>
              <a:rPr lang="it-IT" dirty="0"/>
            </a:br>
            <a:r>
              <a:rPr lang="it-IT" dirty="0">
                <a:latin typeface="Consolas"/>
                <a:ea typeface="Consolas"/>
                <a:cs typeface="Consolas"/>
                <a:sym typeface="Consolas"/>
              </a:rPr>
              <a:t>display: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it-IT" dirty="0"/>
              <a:t>, i </a:t>
            </a:r>
            <a:r>
              <a:rPr lang="it-IT" dirty="0">
                <a:solidFill>
                  <a:srgbClr val="FF00FF"/>
                </a:solidFill>
              </a:rPr>
              <a:t>figli diretti sono </a:t>
            </a:r>
            <a:r>
              <a:rPr lang="it-IT" b="1" dirty="0" err="1">
                <a:solidFill>
                  <a:srgbClr val="FF00FF"/>
                </a:solidFill>
              </a:rPr>
              <a:t>flex</a:t>
            </a:r>
            <a:r>
              <a:rPr lang="it-IT" b="1" dirty="0">
                <a:solidFill>
                  <a:srgbClr val="FF00FF"/>
                </a:solidFill>
              </a:rPr>
              <a:t> </a:t>
            </a:r>
            <a:r>
              <a:rPr lang="it-IT" b="1" dirty="0" err="1">
                <a:solidFill>
                  <a:srgbClr val="FF00FF"/>
                </a:solidFill>
              </a:rPr>
              <a:t>items</a:t>
            </a:r>
            <a:r>
              <a:rPr lang="it-IT" dirty="0"/>
              <a:t> e seguono un nuovo insieme di regole.</a:t>
            </a:r>
            <a:endParaRPr lang="it-IT" b="1" dirty="0"/>
          </a:p>
          <a:p>
            <a:pPr>
              <a:spcBef>
                <a:spcPts val="1000"/>
              </a:spcBef>
              <a:buChar char="-"/>
            </a:pPr>
            <a:r>
              <a:rPr lang="it-IT" b="1" dirty="0" err="1">
                <a:solidFill>
                  <a:srgbClr val="9900FF"/>
                </a:solidFill>
              </a:rPr>
              <a:t>Flex</a:t>
            </a:r>
            <a:r>
              <a:rPr lang="it-IT" b="1" dirty="0">
                <a:solidFill>
                  <a:srgbClr val="9900FF"/>
                </a:solidFill>
              </a:rPr>
              <a:t> </a:t>
            </a:r>
            <a:r>
              <a:rPr lang="it-IT" b="1" dirty="0" err="1">
                <a:solidFill>
                  <a:srgbClr val="9900FF"/>
                </a:solidFill>
              </a:rPr>
              <a:t>items</a:t>
            </a:r>
            <a:r>
              <a:rPr lang="it-IT" b="1" dirty="0">
                <a:solidFill>
                  <a:srgbClr val="9900FF"/>
                </a:solidFill>
              </a:rPr>
              <a:t> non sono né </a:t>
            </a:r>
            <a:r>
              <a:rPr lang="it-IT" b="1" dirty="0" err="1">
                <a:solidFill>
                  <a:srgbClr val="9900FF"/>
                </a:solidFill>
              </a:rPr>
              <a:t>block</a:t>
            </a:r>
            <a:r>
              <a:rPr lang="it-IT" b="1" dirty="0">
                <a:solidFill>
                  <a:srgbClr val="9900FF"/>
                </a:solidFill>
              </a:rPr>
              <a:t> né </a:t>
            </a:r>
            <a:r>
              <a:rPr lang="it-IT" b="1" dirty="0" err="1">
                <a:solidFill>
                  <a:srgbClr val="9900FF"/>
                </a:solidFill>
              </a:rPr>
              <a:t>inline</a:t>
            </a:r>
            <a:r>
              <a:rPr lang="it-IT" b="1" dirty="0"/>
              <a:t>;</a:t>
            </a:r>
            <a:r>
              <a:rPr lang="it-IT" dirty="0"/>
              <a:t> hanno un insieme di regole diverse per altezza, larghezza, disposizione.</a:t>
            </a:r>
          </a:p>
          <a:p>
            <a:pPr lvl="1">
              <a:spcBef>
                <a:spcPts val="1000"/>
              </a:spcBef>
              <a:buChar char="-"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I contenuti di un </a:t>
            </a:r>
            <a:r>
              <a:rPr lang="it-I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flex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 item seguono le regole </a:t>
            </a:r>
            <a:r>
              <a:rPr lang="it-I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block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it-I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inline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, relativamente al bordo.</a:t>
            </a:r>
          </a:p>
          <a:p>
            <a:pPr>
              <a:spcBef>
                <a:spcPts val="1000"/>
              </a:spcBef>
              <a:buClr>
                <a:srgbClr val="0000FF"/>
              </a:buClr>
              <a:buChar char="-"/>
            </a:pPr>
            <a:r>
              <a:rPr lang="it-IT" dirty="0">
                <a:solidFill>
                  <a:srgbClr val="0000FF"/>
                </a:solidFill>
              </a:rPr>
              <a:t>Le dimensioni (</a:t>
            </a:r>
            <a:r>
              <a:rPr lang="it-IT" b="1" dirty="0" err="1">
                <a:solidFill>
                  <a:srgbClr val="0000FF"/>
                </a:solidFill>
              </a:rPr>
              <a:t>height</a:t>
            </a:r>
            <a:r>
              <a:rPr lang="it-IT" dirty="0">
                <a:solidFill>
                  <a:srgbClr val="0000FF"/>
                </a:solidFill>
              </a:rPr>
              <a:t> e </a:t>
            </a:r>
            <a:r>
              <a:rPr lang="it-IT" b="1" dirty="0" err="1">
                <a:solidFill>
                  <a:srgbClr val="0000FF"/>
                </a:solidFill>
              </a:rPr>
              <a:t>width</a:t>
            </a:r>
            <a:r>
              <a:rPr lang="it-IT" dirty="0">
                <a:solidFill>
                  <a:srgbClr val="0000FF"/>
                </a:solidFill>
              </a:rPr>
              <a:t>) dei </a:t>
            </a:r>
            <a:r>
              <a:rPr lang="it-IT" dirty="0" err="1">
                <a:solidFill>
                  <a:srgbClr val="0000FF"/>
                </a:solidFill>
              </a:rPr>
              <a:t>flex</a:t>
            </a:r>
            <a:r>
              <a:rPr lang="it-IT" dirty="0">
                <a:solidFill>
                  <a:srgbClr val="0000FF"/>
                </a:solidFill>
              </a:rPr>
              <a:t> </a:t>
            </a:r>
            <a:r>
              <a:rPr lang="it-IT" dirty="0" err="1">
                <a:solidFill>
                  <a:srgbClr val="0000FF"/>
                </a:solidFill>
              </a:rPr>
              <a:t>items</a:t>
            </a:r>
            <a:r>
              <a:rPr lang="it-IT" dirty="0">
                <a:solidFill>
                  <a:srgbClr val="0000FF"/>
                </a:solidFill>
              </a:rPr>
              <a:t> seguono regole articolate</a:t>
            </a:r>
          </a:p>
          <a:p>
            <a:pPr marL="0" indent="0" algn="ctr">
              <a:spcBef>
                <a:spcPts val="1000"/>
              </a:spcBef>
              <a:buNone/>
            </a:pPr>
            <a:r>
              <a:rPr lang="it-IT" b="1" dirty="0"/>
              <a:t>Vediamo su </a:t>
            </a:r>
            <a:r>
              <a:rPr lang="it-IT" b="1" u="sng" dirty="0">
                <a:solidFill>
                  <a:schemeClr val="hlink"/>
                </a:solidFill>
                <a:hlinkClick r:id="rId3"/>
              </a:rPr>
              <a:t>JsBin</a:t>
            </a:r>
            <a:endParaRPr lang="it-IT" b="1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Dimensionare</a:t>
            </a:r>
            <a:r>
              <a:rPr lang="en" dirty="0"/>
              <a:t> </a:t>
            </a:r>
            <a:r>
              <a:rPr lang="it-IT" dirty="0"/>
              <a:t>i</a:t>
            </a:r>
            <a:r>
              <a:rPr lang="en" dirty="0"/>
              <a:t> flex item</a:t>
            </a:r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dirty="0"/>
              <a:t>D</a:t>
            </a:r>
            <a:r>
              <a:rPr lang="en" dirty="0" err="1"/>
              <a:t>imensioni</a:t>
            </a:r>
            <a:r>
              <a:rPr lang="en" dirty="0"/>
              <a:t> flex item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974600" cy="382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 flex items </a:t>
            </a:r>
            <a:r>
              <a:rPr lang="en" dirty="0" err="1"/>
              <a:t>hanno</a:t>
            </a:r>
            <a:r>
              <a:rPr lang="en" dirty="0"/>
              <a:t> una </a:t>
            </a:r>
            <a:r>
              <a:rPr lang="en" dirty="0" err="1"/>
              <a:t>larghezza</a:t>
            </a:r>
            <a:r>
              <a:rPr lang="en" dirty="0"/>
              <a:t>* </a:t>
            </a:r>
            <a:r>
              <a:rPr lang="en" dirty="0" err="1"/>
              <a:t>iniziale</a:t>
            </a:r>
            <a:r>
              <a:rPr lang="en" dirty="0"/>
              <a:t>, </a:t>
            </a:r>
            <a:r>
              <a:rPr lang="en" dirty="0" err="1"/>
              <a:t>che</a:t>
            </a:r>
            <a:r>
              <a:rPr lang="en" dirty="0"/>
              <a:t> per default </a:t>
            </a:r>
            <a:r>
              <a:rPr lang="en" dirty="0" err="1"/>
              <a:t>è</a:t>
            </a:r>
            <a:r>
              <a:rPr lang="en" dirty="0"/>
              <a:t>:</a:t>
            </a:r>
            <a:endParaRPr dirty="0"/>
          </a:p>
          <a:p>
            <a:pPr>
              <a:buChar char="-"/>
            </a:pPr>
            <a:r>
              <a:rPr lang="it-IT" dirty="0"/>
              <a:t>La larghezza del contenuto</a:t>
            </a:r>
            <a:endParaRPr dirty="0"/>
          </a:p>
          <a:p>
            <a:pPr>
              <a:buChar char="-"/>
            </a:pPr>
            <a:r>
              <a:rPr lang="en" dirty="0"/>
              <a:t>Il </a:t>
            </a:r>
            <a:r>
              <a:rPr lang="en" dirty="0" err="1"/>
              <a:t>valore</a:t>
            </a:r>
            <a:r>
              <a:rPr lang="en" dirty="0"/>
              <a:t> </a:t>
            </a:r>
            <a:r>
              <a:rPr lang="en" dirty="0" err="1"/>
              <a:t>impostato</a:t>
            </a:r>
            <a:r>
              <a:rPr lang="en" dirty="0"/>
              <a:t> </a:t>
            </a:r>
            <a:r>
              <a:rPr lang="en" dirty="0" err="1"/>
              <a:t>esplicitamente</a:t>
            </a:r>
            <a:r>
              <a:rPr lang="en" dirty="0"/>
              <a:t> con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width</a:t>
            </a:r>
            <a:endParaRPr dirty="0"/>
          </a:p>
          <a:p>
            <a:pPr>
              <a:buChar char="-"/>
            </a:pPr>
            <a:r>
              <a:rPr lang="en" dirty="0"/>
              <a:t>Il </a:t>
            </a:r>
            <a:r>
              <a:rPr lang="en" dirty="0" err="1"/>
              <a:t>valore</a:t>
            </a:r>
            <a:r>
              <a:rPr lang="en" dirty="0"/>
              <a:t> </a:t>
            </a:r>
            <a:r>
              <a:rPr lang="en" dirty="0" err="1"/>
              <a:t>impostato</a:t>
            </a:r>
            <a:r>
              <a:rPr lang="en" dirty="0"/>
              <a:t> con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flex-basis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Il </a:t>
            </a:r>
            <a:r>
              <a:rPr lang="en" dirty="0" err="1"/>
              <a:t>valore</a:t>
            </a:r>
            <a:r>
              <a:rPr lang="en" dirty="0"/>
              <a:t> </a:t>
            </a:r>
            <a:r>
              <a:rPr lang="en" dirty="0" err="1"/>
              <a:t>iniziale</a:t>
            </a:r>
            <a:r>
              <a:rPr lang="en" dirty="0"/>
              <a:t> </a:t>
            </a:r>
            <a:r>
              <a:rPr lang="en" dirty="0" err="1"/>
              <a:t>della</a:t>
            </a:r>
            <a:r>
              <a:rPr lang="en" dirty="0"/>
              <a:t> </a:t>
            </a:r>
            <a:r>
              <a:rPr lang="en" dirty="0" err="1"/>
              <a:t>larghezza</a:t>
            </a:r>
            <a:r>
              <a:rPr lang="en" dirty="0"/>
              <a:t>* di un flex item </a:t>
            </a:r>
            <a:r>
              <a:rPr lang="en" dirty="0" err="1"/>
              <a:t>viene</a:t>
            </a:r>
            <a:r>
              <a:rPr lang="en" dirty="0"/>
              <a:t> </a:t>
            </a:r>
            <a:r>
              <a:rPr lang="en" dirty="0" err="1"/>
              <a:t>chiamato</a:t>
            </a:r>
            <a:r>
              <a:rPr lang="en" dirty="0"/>
              <a:t> </a:t>
            </a:r>
            <a:r>
              <a:rPr lang="en" b="1" dirty="0">
                <a:solidFill>
                  <a:srgbClr val="9900FF"/>
                </a:solidFill>
              </a:rPr>
              <a:t>flex basis</a:t>
            </a:r>
            <a:r>
              <a:rPr lang="en" dirty="0"/>
              <a:t>.</a:t>
            </a:r>
            <a:endParaRPr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7326200" y="5807675"/>
            <a:ext cx="3030600" cy="88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r">
              <a:spcBef>
                <a:spcPts val="1000"/>
              </a:spcBef>
              <a:buNone/>
            </a:pPr>
            <a:r>
              <a:rPr lang="en" sz="1400" dirty="0"/>
              <a:t>*</a:t>
            </a:r>
            <a:r>
              <a:rPr lang="en" sz="1400" dirty="0" err="1"/>
              <a:t>larghezza</a:t>
            </a:r>
            <a:r>
              <a:rPr lang="en" sz="1400" dirty="0"/>
              <a:t> </a:t>
            </a:r>
            <a:r>
              <a:rPr lang="en" sz="1400" dirty="0" err="1"/>
              <a:t>nel</a:t>
            </a:r>
            <a:r>
              <a:rPr lang="en" sz="1400" dirty="0"/>
              <a:t> </a:t>
            </a:r>
            <a:r>
              <a:rPr lang="en" sz="1400" dirty="0" err="1"/>
              <a:t>caso</a:t>
            </a:r>
            <a:r>
              <a:rPr lang="en" sz="1400" dirty="0"/>
              <a:t> di </a:t>
            </a:r>
            <a:r>
              <a:rPr lang="en" sz="1400" dirty="0" err="1"/>
              <a:t>righe</a:t>
            </a:r>
            <a:r>
              <a:rPr lang="en" sz="1400" dirty="0"/>
              <a:t>; </a:t>
            </a:r>
            <a:br>
              <a:rPr lang="en" sz="1400" dirty="0"/>
            </a:br>
            <a:r>
              <a:rPr lang="en" sz="1400" dirty="0" err="1"/>
              <a:t>altezza</a:t>
            </a:r>
            <a:r>
              <a:rPr lang="en" sz="1400" dirty="0"/>
              <a:t> </a:t>
            </a:r>
            <a:r>
              <a:rPr lang="en" sz="1400" dirty="0" err="1"/>
              <a:t>nel</a:t>
            </a:r>
            <a:r>
              <a:rPr lang="en" sz="1400" dirty="0"/>
              <a:t> </a:t>
            </a:r>
            <a:r>
              <a:rPr lang="en" sz="1400" dirty="0" err="1"/>
              <a:t>caso</a:t>
            </a:r>
            <a:r>
              <a:rPr lang="en" sz="1400" dirty="0"/>
              <a:t> di </a:t>
            </a:r>
            <a:r>
              <a:rPr lang="en" sz="1400" dirty="0" err="1"/>
              <a:t>colonne</a:t>
            </a:r>
            <a:endParaRPr sz="14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2306699" y="347160"/>
            <a:ext cx="9233659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dirty="0"/>
              <a:t>D</a:t>
            </a:r>
            <a:r>
              <a:rPr lang="en" dirty="0" err="1"/>
              <a:t>imensioni</a:t>
            </a:r>
            <a:r>
              <a:rPr lang="en" dirty="0"/>
              <a:t> flex item: </a:t>
            </a:r>
            <a:r>
              <a:rPr lang="en" dirty="0" err="1"/>
              <a:t>larghezza</a:t>
            </a:r>
            <a:r>
              <a:rPr lang="en" dirty="0"/>
              <a:t> </a:t>
            </a:r>
            <a:r>
              <a:rPr lang="en" dirty="0" err="1"/>
              <a:t>iniziale</a:t>
            </a:r>
            <a:r>
              <a:rPr lang="en" dirty="0"/>
              <a:t> 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2306699" y="1560250"/>
            <a:ext cx="9378619" cy="382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flex</a:t>
            </a:r>
            <a:r>
              <a:rPr lang="it-IT" dirty="0"/>
              <a:t> </a:t>
            </a:r>
            <a:r>
              <a:rPr lang="it-IT" dirty="0" err="1"/>
              <a:t>items</a:t>
            </a:r>
            <a:r>
              <a:rPr lang="it-IT" dirty="0"/>
              <a:t> hanno una larghezza* iniziale, definita </a:t>
            </a:r>
            <a:r>
              <a:rPr lang="it-IT" b="1" dirty="0" err="1">
                <a:solidFill>
                  <a:srgbClr val="9900FF"/>
                </a:solidFill>
              </a:rPr>
              <a:t>flex</a:t>
            </a:r>
            <a:r>
              <a:rPr lang="it-IT" b="1" dirty="0">
                <a:solidFill>
                  <a:srgbClr val="9900FF"/>
                </a:solidFill>
              </a:rPr>
              <a:t> </a:t>
            </a:r>
            <a:r>
              <a:rPr lang="it-IT" b="1" dirty="0" err="1">
                <a:solidFill>
                  <a:srgbClr val="9900FF"/>
                </a:solidFill>
              </a:rPr>
              <a:t>basis</a:t>
            </a:r>
            <a:r>
              <a:rPr lang="it-IT" dirty="0"/>
              <a:t>, che vale:</a:t>
            </a:r>
          </a:p>
          <a:p>
            <a:pPr>
              <a:buChar char="-"/>
            </a:pPr>
            <a:r>
              <a:rPr lang="it-IT" dirty="0"/>
              <a:t>Larghezza del contenuto</a:t>
            </a:r>
          </a:p>
          <a:p>
            <a:pPr>
              <a:buChar char="-"/>
            </a:pPr>
            <a:r>
              <a:rPr lang="it-IT" dirty="0"/>
              <a:t>Il valore impostato esplicitamente con </a:t>
            </a:r>
            <a:r>
              <a:rPr lang="it-IT" b="1" dirty="0" err="1">
                <a:latin typeface="Consolas"/>
                <a:ea typeface="Consolas"/>
                <a:cs typeface="Consolas"/>
                <a:sym typeface="Consolas"/>
              </a:rPr>
              <a:t>width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en" dirty="0"/>
              <a:t>La </a:t>
            </a:r>
            <a:r>
              <a:rPr lang="en" dirty="0" err="1"/>
              <a:t>larghezza</a:t>
            </a:r>
            <a:r>
              <a:rPr lang="en" dirty="0"/>
              <a:t>* </a:t>
            </a:r>
            <a:r>
              <a:rPr lang="en" dirty="0" err="1"/>
              <a:t>esplicita</a:t>
            </a:r>
            <a:r>
              <a:rPr lang="en" dirty="0"/>
              <a:t> di un flex item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rispettata</a:t>
            </a:r>
            <a:r>
              <a:rPr lang="en" dirty="0"/>
              <a:t>  </a:t>
            </a:r>
            <a:r>
              <a:rPr lang="en" i="1" dirty="0"/>
              <a:t>per tutti </a:t>
            </a:r>
            <a:r>
              <a:rPr lang="it-IT" i="1" dirty="0"/>
              <a:t>i</a:t>
            </a:r>
            <a:r>
              <a:rPr lang="en" i="1" dirty="0"/>
              <a:t> flex items</a:t>
            </a:r>
            <a:r>
              <a:rPr lang="en" dirty="0"/>
              <a:t>, </a:t>
            </a:r>
            <a:r>
              <a:rPr lang="en" dirty="0" err="1"/>
              <a:t>siano</a:t>
            </a:r>
            <a:r>
              <a:rPr lang="en" dirty="0"/>
              <a:t> </a:t>
            </a:r>
            <a:r>
              <a:rPr lang="en" dirty="0" err="1"/>
              <a:t>questi</a:t>
            </a:r>
            <a:r>
              <a:rPr lang="en" dirty="0"/>
              <a:t> inline, block, o inline-block.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7326200" y="5807675"/>
            <a:ext cx="3030600" cy="88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r">
              <a:spcBef>
                <a:spcPts val="1000"/>
              </a:spcBef>
              <a:buNone/>
            </a:pPr>
            <a:r>
              <a:rPr lang="it-IT" sz="1400" dirty="0"/>
              <a:t>*larghezza nel caso di righe; </a:t>
            </a:r>
            <a:br>
              <a:rPr lang="it-IT" sz="1400" dirty="0"/>
            </a:br>
            <a:r>
              <a:rPr lang="it-IT" sz="1400" dirty="0"/>
              <a:t>altezza nel caso di colonne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dirty="0"/>
              <a:t>D</a:t>
            </a:r>
            <a:r>
              <a:rPr lang="en" dirty="0" err="1"/>
              <a:t>imensioni</a:t>
            </a:r>
            <a:r>
              <a:rPr lang="en" dirty="0"/>
              <a:t> flex item</a:t>
            </a:r>
            <a:endParaRPr dirty="0"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2306700" y="1484050"/>
            <a:ext cx="7974600" cy="85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" dirty="0"/>
              <a:t>Se </a:t>
            </a:r>
            <a:r>
              <a:rPr lang="en" dirty="0" err="1"/>
              <a:t>togliamo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dirty="0"/>
              <a:t> 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dirty="0"/>
              <a:t>, </a:t>
            </a:r>
            <a:r>
              <a:rPr lang="it-IT" dirty="0"/>
              <a:t>I</a:t>
            </a:r>
            <a:r>
              <a:rPr lang="en" dirty="0"/>
              <a:t> </a:t>
            </a:r>
            <a:r>
              <a:rPr lang="en" dirty="0" err="1"/>
              <a:t>nostri</a:t>
            </a:r>
            <a:r>
              <a:rPr lang="en" dirty="0"/>
              <a:t> flex items </a:t>
            </a:r>
            <a:r>
              <a:rPr lang="en" dirty="0" err="1"/>
              <a:t>spariscono</a:t>
            </a:r>
            <a:r>
              <a:rPr lang="en" dirty="0"/>
              <a:t>, </a:t>
            </a:r>
            <a:r>
              <a:rPr lang="en" dirty="0" err="1"/>
              <a:t>perchè</a:t>
            </a:r>
            <a:r>
              <a:rPr lang="en" dirty="0"/>
              <a:t> </a:t>
            </a:r>
            <a:r>
              <a:rPr lang="en" b="1" dirty="0">
                <a:solidFill>
                  <a:srgbClr val="9900FF"/>
                </a:solidFill>
              </a:rPr>
              <a:t>flex basis</a:t>
            </a:r>
            <a:r>
              <a:rPr lang="en" dirty="0"/>
              <a:t> </a:t>
            </a:r>
            <a:r>
              <a:rPr lang="en" dirty="0" err="1"/>
              <a:t>ora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la </a:t>
            </a:r>
            <a:r>
              <a:rPr lang="en" dirty="0" err="1"/>
              <a:t>dimensione</a:t>
            </a:r>
            <a:r>
              <a:rPr lang="en" dirty="0"/>
              <a:t> del </a:t>
            </a:r>
            <a:r>
              <a:rPr lang="en" dirty="0" err="1"/>
              <a:t>contenuto</a:t>
            </a:r>
            <a:r>
              <a:rPr lang="en" dirty="0"/>
              <a:t>, </a:t>
            </a:r>
            <a:r>
              <a:rPr lang="en" dirty="0" err="1"/>
              <a:t>che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vuoto</a:t>
            </a:r>
            <a:r>
              <a:rPr lang="en" dirty="0"/>
              <a:t>:</a:t>
            </a:r>
            <a:endParaRPr dirty="0"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276" y="2640250"/>
            <a:ext cx="6557455" cy="41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0A1541-72F9-0344-8B61-FB987A8BB294}"/>
              </a:ext>
            </a:extLst>
          </p:cNvPr>
          <p:cNvSpPr txBox="1"/>
          <p:nvPr/>
        </p:nvSpPr>
        <p:spPr>
          <a:xfrm>
            <a:off x="9443282" y="4108174"/>
            <a:ext cx="1860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Vediamo su </a:t>
            </a:r>
            <a:r>
              <a:rPr lang="it-IT" u="sng" dirty="0">
                <a:solidFill>
                  <a:schemeClr val="hlink"/>
                </a:solidFill>
                <a:latin typeface="Calibri Light" panose="020F0302020204030204" pitchFamily="34" charset="0"/>
                <a:hlinkClick r:id="rId4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200C4E-C9C8-FD4A-9671-0478DFC557BD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5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flex-shrink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974600" cy="382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La </a:t>
            </a:r>
            <a:r>
              <a:rPr lang="en" dirty="0" err="1"/>
              <a:t>larghezza</a:t>
            </a:r>
            <a:r>
              <a:rPr lang="en" dirty="0"/>
              <a:t>* di un flex item </a:t>
            </a:r>
            <a:r>
              <a:rPr lang="en" dirty="0" err="1"/>
              <a:t>può</a:t>
            </a:r>
            <a:r>
              <a:rPr lang="en" dirty="0"/>
              <a:t> </a:t>
            </a:r>
            <a:r>
              <a:rPr lang="en" dirty="0" err="1"/>
              <a:t>compattarsi</a:t>
            </a:r>
            <a:r>
              <a:rPr lang="en" dirty="0"/>
              <a:t> (</a:t>
            </a:r>
            <a:r>
              <a:rPr lang="en" b="1" dirty="0" err="1"/>
              <a:t>riducendola</a:t>
            </a:r>
            <a:r>
              <a:rPr lang="en" b="1" dirty="0"/>
              <a:t> rispetto a </a:t>
            </a:r>
            <a:r>
              <a:rPr lang="en" b="1" dirty="0">
                <a:solidFill>
                  <a:srgbClr val="9900FF"/>
                </a:solidFill>
              </a:rPr>
              <a:t>flex basis</a:t>
            </a:r>
            <a:r>
              <a:rPr lang="en" dirty="0"/>
              <a:t>) per </a:t>
            </a:r>
            <a:r>
              <a:rPr lang="en" dirty="0" err="1"/>
              <a:t>adattare</a:t>
            </a:r>
            <a:r>
              <a:rPr lang="en" dirty="0"/>
              <a:t> la </a:t>
            </a:r>
            <a:r>
              <a:rPr lang="en" dirty="0" err="1"/>
              <a:t>disposizione</a:t>
            </a:r>
            <a:r>
              <a:rPr lang="en" dirty="0"/>
              <a:t> </a:t>
            </a:r>
            <a:r>
              <a:rPr lang="en" dirty="0" err="1"/>
              <a:t>degli</a:t>
            </a:r>
            <a:r>
              <a:rPr lang="en" dirty="0"/>
              <a:t> item alle </a:t>
            </a:r>
            <a:r>
              <a:rPr lang="en" dirty="0" err="1"/>
              <a:t>dimensioni</a:t>
            </a:r>
            <a:r>
              <a:rPr lang="en" dirty="0"/>
              <a:t> del container </a:t>
            </a:r>
            <a:r>
              <a:rPr lang="en" dirty="0" err="1"/>
              <a:t>attraverso</a:t>
            </a:r>
            <a:r>
              <a:rPr lang="en" dirty="0"/>
              <a:t> la </a:t>
            </a:r>
            <a:r>
              <a:rPr lang="en" dirty="0" err="1"/>
              <a:t>proprietà</a:t>
            </a:r>
            <a:r>
              <a:rPr lang="en" dirty="0"/>
              <a:t> </a:t>
            </a:r>
            <a:r>
              <a:rPr lang="en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flex-shrink</a:t>
            </a:r>
            <a:r>
              <a:rPr lang="en" dirty="0"/>
              <a:t> :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spcBef>
                <a:spcPts val="1000"/>
              </a:spcBef>
              <a:buNone/>
            </a:pPr>
            <a:r>
              <a:rPr lang="en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flex-shrink</a:t>
            </a:r>
            <a:r>
              <a:rPr lang="en" b="1" dirty="0"/>
              <a:t>:</a:t>
            </a:r>
            <a:endParaRPr b="1" dirty="0"/>
          </a:p>
          <a:p>
            <a:pPr>
              <a:buChar char="-"/>
            </a:pPr>
            <a:r>
              <a:rPr lang="en" dirty="0"/>
              <a:t>1, il flex item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compatta</a:t>
            </a:r>
            <a:r>
              <a:rPr lang="en" dirty="0"/>
              <a:t> per stare dentro il container.</a:t>
            </a:r>
            <a:endParaRPr dirty="0"/>
          </a:p>
          <a:p>
            <a:pPr>
              <a:buChar char="-"/>
            </a:pPr>
            <a:r>
              <a:rPr lang="en" dirty="0"/>
              <a:t>0, </a:t>
            </a:r>
            <a:r>
              <a:rPr lang="en" dirty="0" err="1"/>
              <a:t>mantiene</a:t>
            </a:r>
            <a:r>
              <a:rPr lang="en" dirty="0"/>
              <a:t> le sue </a:t>
            </a:r>
            <a:r>
              <a:rPr lang="en" dirty="0" err="1"/>
              <a:t>dimensioni</a:t>
            </a:r>
            <a:r>
              <a:rPr lang="en" dirty="0"/>
              <a:t>.</a:t>
            </a:r>
            <a:endParaRPr dirty="0"/>
          </a:p>
          <a:p>
            <a:pPr marL="0" indent="0">
              <a:buNone/>
            </a:pPr>
            <a:endParaRPr b="1" dirty="0"/>
          </a:p>
          <a:p>
            <a:pPr marL="0" indent="0" algn="ctr">
              <a:buNone/>
            </a:pPr>
            <a:r>
              <a:rPr lang="en" sz="3200" b="1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flex-shrink</a:t>
            </a:r>
            <a:r>
              <a:rPr lang="en" sz="3200" b="1" dirty="0">
                <a:latin typeface="Consolas"/>
                <a:ea typeface="Consolas"/>
                <a:cs typeface="Consolas"/>
                <a:sym typeface="Consolas"/>
              </a:rPr>
              <a:t>: 1</a:t>
            </a:r>
            <a:r>
              <a:rPr lang="en" sz="3200" b="1" dirty="0"/>
              <a:t> per default.</a:t>
            </a:r>
            <a:endParaRPr sz="3200" b="1" dirty="0"/>
          </a:p>
        </p:txBody>
      </p:sp>
      <p:sp>
        <p:nvSpPr>
          <p:cNvPr id="7" name="Google Shape;207;p33">
            <a:extLst>
              <a:ext uri="{FF2B5EF4-FFF2-40B4-BE49-F238E27FC236}">
                <a16:creationId xmlns:a16="http://schemas.microsoft.com/office/drawing/2014/main" id="{B4F0910F-493E-D147-A6AF-D12E8B8C676D}"/>
              </a:ext>
            </a:extLst>
          </p:cNvPr>
          <p:cNvSpPr txBox="1">
            <a:spLocks/>
          </p:cNvSpPr>
          <p:nvPr/>
        </p:nvSpPr>
        <p:spPr>
          <a:xfrm>
            <a:off x="7326200" y="5807675"/>
            <a:ext cx="3030600" cy="88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 kern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r">
              <a:spcBef>
                <a:spcPts val="1000"/>
              </a:spcBef>
              <a:buFont typeface="Calibri"/>
              <a:buNone/>
            </a:pPr>
            <a:r>
              <a:rPr lang="it-IT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*larghezza nel caso di righe; </a:t>
            </a:r>
            <a:br>
              <a:rPr lang="it-IT" sz="14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it-IT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altezza nel caso di colonne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150" y="3945076"/>
            <a:ext cx="5635450" cy="25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625" y="559350"/>
            <a:ext cx="45529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901" y="505513"/>
            <a:ext cx="4088625" cy="292708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>
            <a:spLocks noGrp="1"/>
          </p:cNvSpPr>
          <p:nvPr>
            <p:ph type="body" idx="4294967295"/>
          </p:nvPr>
        </p:nvSpPr>
        <p:spPr>
          <a:xfrm>
            <a:off x="8005174" y="4416250"/>
            <a:ext cx="3628807" cy="1673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dirty="0" err="1">
                <a:ea typeface="Calibri"/>
                <a:cs typeface="Calibri Light" panose="020F0302020204030204" pitchFamily="34" charset="0"/>
                <a:sym typeface="Calibri"/>
              </a:rPr>
              <a:t>Gli</a:t>
            </a:r>
            <a:r>
              <a:rPr lang="en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dirty="0" err="1">
                <a:ea typeface="Calibri"/>
                <a:cs typeface="Calibri Light" panose="020F0302020204030204" pitchFamily="34" charset="0"/>
                <a:sym typeface="Calibri"/>
              </a:rPr>
              <a:t>elementi</a:t>
            </a:r>
            <a:r>
              <a:rPr lang="en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dirty="0" err="1">
                <a:ea typeface="Calibri"/>
                <a:cs typeface="Calibri Light" panose="020F0302020204030204" pitchFamily="34" charset="0"/>
                <a:sym typeface="Calibri"/>
              </a:rPr>
              <a:t>si</a:t>
            </a:r>
            <a:r>
              <a:rPr lang="en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dirty="0" err="1">
                <a:ea typeface="Calibri"/>
                <a:cs typeface="Calibri Light" panose="020F0302020204030204" pitchFamily="34" charset="0"/>
                <a:sym typeface="Calibri"/>
              </a:rPr>
              <a:t>comprimono</a:t>
            </a:r>
            <a:r>
              <a:rPr lang="en" dirty="0">
                <a:ea typeface="Calibri"/>
                <a:cs typeface="Calibri Light" panose="020F0302020204030204" pitchFamily="34" charset="0"/>
                <a:sym typeface="Calibri"/>
              </a:rPr>
              <a:t> per </a:t>
            </a:r>
            <a:r>
              <a:rPr lang="en" dirty="0" err="1">
                <a:ea typeface="Calibri"/>
                <a:cs typeface="Calibri Light" panose="020F0302020204030204" pitchFamily="34" charset="0"/>
                <a:sym typeface="Calibri"/>
              </a:rPr>
              <a:t>aderire</a:t>
            </a:r>
            <a:r>
              <a:rPr lang="en" dirty="0">
                <a:ea typeface="Calibri"/>
                <a:cs typeface="Calibri Light" panose="020F0302020204030204" pitchFamily="34" charset="0"/>
                <a:sym typeface="Calibri"/>
              </a:rPr>
              <a:t> alle </a:t>
            </a:r>
            <a:r>
              <a:rPr lang="en" dirty="0" err="1">
                <a:ea typeface="Calibri"/>
                <a:cs typeface="Calibri Light" panose="020F0302020204030204" pitchFamily="34" charset="0"/>
                <a:sym typeface="Calibri"/>
              </a:rPr>
              <a:t>dimensioni</a:t>
            </a:r>
            <a:r>
              <a:rPr lang="en" dirty="0">
                <a:ea typeface="Calibri"/>
                <a:cs typeface="Calibri Light" panose="020F0302020204030204" pitchFamily="34" charset="0"/>
                <a:sym typeface="Calibri"/>
              </a:rPr>
              <a:t> del container. </a:t>
            </a:r>
            <a:endParaRPr dirty="0"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F25210-6EE3-2145-80A2-0D52306B27A7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6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25" y="559350"/>
            <a:ext cx="455295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>
            <a:spLocks noGrp="1"/>
          </p:cNvSpPr>
          <p:nvPr>
            <p:ph type="body" idx="4294967295"/>
          </p:nvPr>
        </p:nvSpPr>
        <p:spPr>
          <a:xfrm>
            <a:off x="2056500" y="3955225"/>
            <a:ext cx="8079000" cy="60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sz="2400" dirty="0" err="1">
                <a:ea typeface="Calibri"/>
                <a:cs typeface="Calibri Light" panose="020F0302020204030204" pitchFamily="34" charset="0"/>
                <a:sym typeface="Calibri"/>
              </a:rPr>
              <a:t>Impostando</a:t>
            </a:r>
            <a:r>
              <a:rPr lang="en" sz="2400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flex-shrink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: 0;</a:t>
            </a:r>
            <a:r>
              <a:rPr lang="en" sz="2400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</a:p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3426" y="559351"/>
            <a:ext cx="4088625" cy="300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626" y="4945500"/>
            <a:ext cx="11373535" cy="16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3BE605-F11D-774B-A1F9-DD4532EEE44A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6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latin typeface="Consolas"/>
                <a:ea typeface="Consolas"/>
                <a:cs typeface="Consolas"/>
                <a:sym typeface="Consolas"/>
              </a:rPr>
              <a:t>flex-grow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7974600" cy="382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E' il </a:t>
            </a:r>
            <a:r>
              <a:rPr lang="en" dirty="0" err="1"/>
              <a:t>complementare</a:t>
            </a:r>
            <a:r>
              <a:rPr lang="en" dirty="0"/>
              <a:t> di shrink: </a:t>
            </a:r>
            <a:r>
              <a:rPr lang="en" dirty="0" err="1"/>
              <a:t>attraverso</a:t>
            </a:r>
            <a:r>
              <a:rPr lang="en" dirty="0"/>
              <a:t> la </a:t>
            </a:r>
            <a:r>
              <a:rPr lang="en" dirty="0" err="1"/>
              <a:t>proprietà</a:t>
            </a:r>
            <a:r>
              <a:rPr lang="en" dirty="0"/>
              <a:t> </a:t>
            </a:r>
            <a:r>
              <a:rPr lang="en" dirty="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flex-grow</a:t>
            </a:r>
            <a:r>
              <a:rPr lang="en" dirty="0"/>
              <a:t>, la </a:t>
            </a:r>
            <a:r>
              <a:rPr lang="en" dirty="0" err="1"/>
              <a:t>larghezza</a:t>
            </a:r>
            <a:r>
              <a:rPr lang="en" dirty="0"/>
              <a:t>* del flex item </a:t>
            </a:r>
            <a:r>
              <a:rPr lang="en" dirty="0" err="1"/>
              <a:t>può</a:t>
            </a:r>
            <a:r>
              <a:rPr lang="en" dirty="0"/>
              <a:t> </a:t>
            </a:r>
            <a:r>
              <a:rPr lang="en" dirty="0" err="1"/>
              <a:t>adattarsi</a:t>
            </a:r>
            <a:r>
              <a:rPr lang="en" dirty="0"/>
              <a:t> alle </a:t>
            </a:r>
            <a:r>
              <a:rPr lang="en" dirty="0" err="1"/>
              <a:t>dimensioni</a:t>
            </a:r>
            <a:r>
              <a:rPr lang="en" dirty="0"/>
              <a:t> del container </a:t>
            </a:r>
            <a:r>
              <a:rPr lang="en" b="1" dirty="0"/>
              <a:t>crescendo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b="1" dirty="0"/>
          </a:p>
          <a:p>
            <a:pPr marL="0" indent="0">
              <a:buNone/>
            </a:pPr>
            <a:r>
              <a:rPr lang="en" b="1" dirty="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flex-grow</a:t>
            </a:r>
            <a:r>
              <a:rPr lang="en" b="1" dirty="0"/>
              <a:t>:</a:t>
            </a:r>
            <a:endParaRPr b="1" dirty="0"/>
          </a:p>
          <a:p>
            <a:pPr>
              <a:buChar char="-"/>
            </a:pPr>
            <a:r>
              <a:rPr lang="en" dirty="0"/>
              <a:t>1, il flex item </a:t>
            </a:r>
            <a:r>
              <a:rPr lang="en" dirty="0" err="1"/>
              <a:t>cresce</a:t>
            </a:r>
            <a:r>
              <a:rPr lang="en" dirty="0"/>
              <a:t> per </a:t>
            </a:r>
            <a:r>
              <a:rPr lang="en" dirty="0" err="1"/>
              <a:t>occupare</a:t>
            </a:r>
            <a:r>
              <a:rPr lang="en" dirty="0"/>
              <a:t> </a:t>
            </a:r>
            <a:r>
              <a:rPr lang="en" dirty="0" err="1"/>
              <a:t>tutto</a:t>
            </a:r>
            <a:r>
              <a:rPr lang="en" dirty="0"/>
              <a:t> lo </a:t>
            </a:r>
            <a:r>
              <a:rPr lang="en" dirty="0" err="1"/>
              <a:t>spazio</a:t>
            </a:r>
            <a:r>
              <a:rPr lang="en" dirty="0"/>
              <a:t> </a:t>
            </a:r>
            <a:r>
              <a:rPr lang="en" dirty="0" err="1"/>
              <a:t>possibile</a:t>
            </a:r>
            <a:r>
              <a:rPr lang="en" dirty="0"/>
              <a:t> del </a:t>
            </a:r>
            <a:r>
              <a:rPr lang="en" dirty="0" err="1"/>
              <a:t>contenitore</a:t>
            </a:r>
            <a:endParaRPr dirty="0"/>
          </a:p>
          <a:p>
            <a:pPr>
              <a:buChar char="-"/>
            </a:pPr>
            <a:r>
              <a:rPr lang="en" dirty="0"/>
              <a:t>0, non </a:t>
            </a:r>
            <a:r>
              <a:rPr lang="en" dirty="0" err="1"/>
              <a:t>cresce</a:t>
            </a:r>
            <a:endParaRPr dirty="0"/>
          </a:p>
          <a:p>
            <a:pPr marL="0" indent="0">
              <a:buNone/>
            </a:pPr>
            <a:endParaRPr b="1" dirty="0"/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" sz="3200" b="1" dirty="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flex-grow</a:t>
            </a:r>
            <a:r>
              <a:rPr lang="en" sz="3200" b="1" dirty="0">
                <a:latin typeface="Consolas"/>
                <a:ea typeface="Consolas"/>
                <a:cs typeface="Consolas"/>
                <a:sym typeface="Consolas"/>
              </a:rPr>
              <a:t>: 0</a:t>
            </a:r>
            <a:r>
              <a:rPr lang="en" sz="3200" b="1" dirty="0"/>
              <a:t> per default.</a:t>
            </a:r>
            <a:endParaRPr sz="3200" b="1" dirty="0"/>
          </a:p>
          <a:p>
            <a:pPr marL="0" indent="0">
              <a:buNone/>
            </a:pPr>
            <a:endParaRPr b="1" dirty="0"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1"/>
          </p:nvPr>
        </p:nvSpPr>
        <p:spPr>
          <a:xfrm>
            <a:off x="7326200" y="5807675"/>
            <a:ext cx="3030600" cy="88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r">
              <a:spcBef>
                <a:spcPts val="1000"/>
              </a:spcBef>
              <a:buNone/>
            </a:pPr>
            <a:r>
              <a:rPr lang="en" sz="1400"/>
              <a:t>*width in the case of rows; height in the case of columns</a:t>
            </a:r>
            <a:endParaRPr sz="14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0089F1-95D9-484D-B907-1CF76F947981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Descendent selector</a:t>
            </a:r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983" y="3429000"/>
            <a:ext cx="5462222" cy="33536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8" name="Google Shape;318;p45"/>
          <p:cNvSpPr txBox="1"/>
          <p:nvPr/>
        </p:nvSpPr>
        <p:spPr>
          <a:xfrm>
            <a:off x="1022888" y="3362625"/>
            <a:ext cx="3136112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Nota: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l'elemento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un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discendente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non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strettamente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il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figlio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6" name="Google Shape;309;p44">
            <a:extLst>
              <a:ext uri="{FF2B5EF4-FFF2-40B4-BE49-F238E27FC236}">
                <a16:creationId xmlns:a16="http://schemas.microsoft.com/office/drawing/2014/main" id="{025501A1-B74C-1D46-833A-FA16554F0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579244"/>
              </p:ext>
            </p:extLst>
          </p:nvPr>
        </p:nvGraphicFramePr>
        <p:xfrm>
          <a:off x="836908" y="1576314"/>
          <a:ext cx="11050291" cy="1501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00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0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9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sintassi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Esempio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Descrizione</a:t>
                      </a:r>
                      <a:endParaRPr sz="2000" b="0" i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selettore</a:t>
                      </a:r>
                      <a:r>
                        <a:rPr lang="en" sz="2000" b="1" i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2000" b="0" i="0" dirty="0" err="1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selettore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 strong</a:t>
                      </a:r>
                      <a:endParaRPr sz="20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Con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riferimento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all'albero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associato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al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documento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HTML,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elementi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1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&lt;strong&gt;</a:t>
                      </a:r>
                      <a:r>
                        <a:rPr lang="en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che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sono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en" sz="20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discendenti</a:t>
                      </a:r>
                      <a:r>
                        <a:rPr lang="en" sz="20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di </a:t>
                      </a:r>
                      <a:r>
                        <a:rPr lang="en" sz="2000" b="1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&lt;div&gt;</a:t>
                      </a:r>
                      <a:endParaRPr sz="20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28575" marR="28575" marT="28575" marB="2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flex-grow</a:t>
            </a:r>
            <a:r>
              <a:rPr lang="en" dirty="0"/>
              <a:t> </a:t>
            </a:r>
            <a:r>
              <a:rPr lang="en" dirty="0" err="1"/>
              <a:t>esempio</a:t>
            </a:r>
            <a:endParaRPr dirty="0"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1"/>
          </p:nvPr>
        </p:nvSpPr>
        <p:spPr>
          <a:xfrm>
            <a:off x="2306700" y="1484050"/>
            <a:ext cx="7974600" cy="85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" dirty="0" err="1"/>
              <a:t>Togliamo</a:t>
            </a:r>
            <a:r>
              <a:rPr lang="en" dirty="0"/>
              <a:t> height e width </a:t>
            </a:r>
            <a:r>
              <a:rPr lang="en" dirty="0" err="1"/>
              <a:t>dai</a:t>
            </a:r>
            <a:r>
              <a:rPr lang="en" dirty="0"/>
              <a:t> </a:t>
            </a:r>
            <a:r>
              <a:rPr lang="en" dirty="0" err="1"/>
              <a:t>nostri</a:t>
            </a:r>
            <a:r>
              <a:rPr lang="en" dirty="0"/>
              <a:t> flex item:</a:t>
            </a:r>
            <a:endParaRPr dirty="0"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276" y="2335450"/>
            <a:ext cx="6557455" cy="41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2665D8-D14A-6D4C-8CC8-C0345F7EE0D8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4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flex-grow</a:t>
            </a:r>
            <a:r>
              <a:rPr lang="en" dirty="0"/>
              <a:t> </a:t>
            </a:r>
            <a:r>
              <a:rPr lang="en" dirty="0" err="1"/>
              <a:t>esempio</a:t>
            </a:r>
            <a:endParaRPr dirty="0"/>
          </a:p>
          <a:p>
            <a:endParaRPr dirty="0"/>
          </a:p>
        </p:txBody>
      </p:sp>
      <p:sp>
        <p:nvSpPr>
          <p:cNvPr id="257" name="Google Shape;257;p40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8736438" cy="85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" dirty="0"/>
              <a:t>Se </a:t>
            </a:r>
            <a:r>
              <a:rPr lang="en" dirty="0" err="1"/>
              <a:t>impostiamo</a:t>
            </a:r>
            <a:r>
              <a:rPr lang="en" dirty="0"/>
              <a:t> </a:t>
            </a:r>
            <a:r>
              <a:rPr lang="en" dirty="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flex-grow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: 1</a:t>
            </a:r>
            <a:r>
              <a:rPr lang="en" dirty="0"/>
              <a:t>, </a:t>
            </a:r>
            <a:r>
              <a:rPr lang="it-IT" dirty="0"/>
              <a:t>i</a:t>
            </a:r>
            <a:r>
              <a:rPr lang="en" dirty="0"/>
              <a:t> flex items </a:t>
            </a:r>
            <a:r>
              <a:rPr lang="en" dirty="0" err="1"/>
              <a:t>riempiono</a:t>
            </a:r>
            <a:r>
              <a:rPr lang="en" dirty="0"/>
              <a:t> lo </a:t>
            </a:r>
            <a:r>
              <a:rPr lang="en" dirty="0" err="1"/>
              <a:t>spazio</a:t>
            </a:r>
            <a:r>
              <a:rPr lang="en" dirty="0"/>
              <a:t>:</a:t>
            </a:r>
            <a:endParaRPr dirty="0"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889" y="2411650"/>
            <a:ext cx="6550233" cy="41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5A6DE0-917A-1A48-B686-807638F0818A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4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9312276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flex-grow</a:t>
            </a:r>
            <a:r>
              <a:rPr lang="en" dirty="0"/>
              <a:t> </a:t>
            </a:r>
            <a:r>
              <a:rPr lang="en" dirty="0" err="1"/>
              <a:t>distribuzione</a:t>
            </a:r>
            <a:r>
              <a:rPr lang="en" dirty="0"/>
              <a:t> non </a:t>
            </a:r>
            <a:r>
              <a:rPr lang="en" dirty="0" err="1"/>
              <a:t>uniforme</a:t>
            </a:r>
            <a:endParaRPr dirty="0"/>
          </a:p>
          <a:p>
            <a:endParaRPr dirty="0"/>
          </a:p>
        </p:txBody>
      </p:sp>
      <p:sp>
        <p:nvSpPr>
          <p:cNvPr id="257" name="Google Shape;257;p40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8736438" cy="85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" dirty="0" err="1"/>
              <a:t>Impostando</a:t>
            </a:r>
            <a:r>
              <a:rPr lang="en" dirty="0"/>
              <a:t> </a:t>
            </a:r>
            <a:r>
              <a:rPr lang="en" dirty="0" err="1"/>
              <a:t>valori</a:t>
            </a:r>
            <a:r>
              <a:rPr lang="en" dirty="0"/>
              <a:t> </a:t>
            </a:r>
            <a:r>
              <a:rPr lang="en" dirty="0" err="1"/>
              <a:t>diversi</a:t>
            </a:r>
            <a:r>
              <a:rPr lang="en" dirty="0"/>
              <a:t> di </a:t>
            </a:r>
            <a:r>
              <a:rPr lang="en" dirty="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flex-grow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possibile</a:t>
            </a:r>
            <a:r>
              <a:rPr lang="en" dirty="0"/>
              <a:t> </a:t>
            </a:r>
            <a:r>
              <a:rPr lang="en" dirty="0" err="1"/>
              <a:t>ottenere</a:t>
            </a:r>
            <a:r>
              <a:rPr lang="en" dirty="0"/>
              <a:t> </a:t>
            </a:r>
            <a:r>
              <a:rPr lang="en" dirty="0" err="1"/>
              <a:t>distribuzioni</a:t>
            </a:r>
            <a:r>
              <a:rPr lang="en" dirty="0"/>
              <a:t> diverse </a:t>
            </a:r>
            <a:r>
              <a:rPr lang="en" dirty="0" err="1"/>
              <a:t>della</a:t>
            </a:r>
            <a:r>
              <a:rPr lang="en" dirty="0"/>
              <a:t> </a:t>
            </a:r>
            <a:r>
              <a:rPr lang="en" dirty="0" err="1"/>
              <a:t>larghezza</a:t>
            </a:r>
            <a:r>
              <a:rPr lang="en" dirty="0"/>
              <a:t> </a:t>
            </a:r>
            <a:r>
              <a:rPr lang="en" dirty="0" err="1"/>
              <a:t>degli</a:t>
            </a:r>
            <a:r>
              <a:rPr lang="en" dirty="0"/>
              <a:t> </a:t>
            </a:r>
            <a:r>
              <a:rPr lang="en" dirty="0" err="1"/>
              <a:t>elementi</a:t>
            </a:r>
            <a:endParaRPr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5A6DE0-917A-1A48-B686-807638F0818A}"/>
              </a:ext>
            </a:extLst>
          </p:cNvPr>
          <p:cNvSpPr txBox="1"/>
          <p:nvPr/>
        </p:nvSpPr>
        <p:spPr>
          <a:xfrm>
            <a:off x="577111" y="32355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solidFill>
                  <a:schemeClr val="accent5"/>
                </a:solidFill>
                <a:latin typeface="Calibri Light" panose="020F0302020204030204" pitchFamily="34" charset="0"/>
                <a:hlinkClick r:id="rId3"/>
              </a:rPr>
              <a:t>JsBin</a:t>
            </a:r>
            <a:endParaRPr lang="it-IT" dirty="0">
              <a:latin typeface="Calibri Light" panose="020F030202020403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4B5CD0F-60FC-3541-A59C-A7C387B8F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384" y="3214233"/>
            <a:ext cx="10192512" cy="282716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6EE71B-E610-CD44-BC29-0A7EEFCBAF66}"/>
              </a:ext>
            </a:extLst>
          </p:cNvPr>
          <p:cNvSpPr txBox="1"/>
          <p:nvPr/>
        </p:nvSpPr>
        <p:spPr>
          <a:xfrm>
            <a:off x="8766048" y="3986784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1      1     1             4    </a:t>
            </a:r>
          </a:p>
        </p:txBody>
      </p:sp>
    </p:spTree>
    <p:extLst>
      <p:ext uri="{BB962C8B-B14F-4D97-AF65-F5344CB8AC3E}">
        <p14:creationId xmlns:p14="http://schemas.microsoft.com/office/powerpoint/2010/main" val="17419865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Flex item height**?!</a:t>
            </a:r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3030600" cy="457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" dirty="0">
                <a:solidFill>
                  <a:srgbClr val="741B47"/>
                </a:solidFill>
                <a:latin typeface="Consolas"/>
                <a:ea typeface="Consolas"/>
                <a:cs typeface="Consolas"/>
                <a:sym typeface="Consolas"/>
              </a:rPr>
              <a:t>flex-grow</a:t>
            </a:r>
            <a:r>
              <a:rPr lang="en" dirty="0"/>
              <a:t> </a:t>
            </a:r>
            <a:r>
              <a:rPr lang="en" dirty="0" err="1"/>
              <a:t>controlla</a:t>
            </a:r>
            <a:r>
              <a:rPr lang="en" dirty="0"/>
              <a:t> solo la </a:t>
            </a:r>
            <a:r>
              <a:rPr lang="en" dirty="0" err="1"/>
              <a:t>larghezza</a:t>
            </a:r>
            <a:r>
              <a:rPr lang="en" dirty="0"/>
              <a:t>* </a:t>
            </a:r>
            <a:r>
              <a:rPr lang="en" dirty="0" err="1"/>
              <a:t>degli</a:t>
            </a:r>
            <a:r>
              <a:rPr lang="en" dirty="0"/>
              <a:t> item.</a:t>
            </a:r>
            <a:endParaRPr dirty="0"/>
          </a:p>
          <a:p>
            <a:pPr marL="0" indent="0">
              <a:spcBef>
                <a:spcPts val="1000"/>
              </a:spcBef>
              <a:buNone/>
            </a:pPr>
            <a:endParaRPr dirty="0"/>
          </a:p>
          <a:p>
            <a:pPr marL="0" indent="0">
              <a:spcBef>
                <a:spcPts val="1000"/>
              </a:spcBef>
              <a:buNone/>
            </a:pPr>
            <a:r>
              <a:rPr lang="en" dirty="0"/>
              <a:t>E' </a:t>
            </a:r>
            <a:r>
              <a:rPr lang="en" dirty="0" err="1"/>
              <a:t>possibile</a:t>
            </a:r>
            <a:r>
              <a:rPr lang="en" dirty="0"/>
              <a:t> </a:t>
            </a:r>
            <a:r>
              <a:rPr lang="en" dirty="0" err="1"/>
              <a:t>agire</a:t>
            </a:r>
            <a:r>
              <a:rPr lang="en" dirty="0"/>
              <a:t> </a:t>
            </a:r>
            <a:r>
              <a:rPr lang="en" dirty="0" err="1"/>
              <a:t>anche</a:t>
            </a:r>
            <a:r>
              <a:rPr lang="en" dirty="0"/>
              <a:t> </a:t>
            </a:r>
            <a:r>
              <a:rPr lang="en" dirty="0" err="1"/>
              <a:t>sulla</a:t>
            </a:r>
            <a:r>
              <a:rPr lang="en" dirty="0"/>
              <a:t> </a:t>
            </a:r>
            <a:r>
              <a:rPr lang="en" dirty="0" err="1"/>
              <a:t>altezza</a:t>
            </a:r>
            <a:r>
              <a:rPr lang="en" dirty="0"/>
              <a:t>**?</a:t>
            </a:r>
            <a:endParaRPr dirty="0"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149" y="1929325"/>
            <a:ext cx="4839148" cy="305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>
            <a:spLocks noGrp="1"/>
          </p:cNvSpPr>
          <p:nvPr>
            <p:ph type="body" idx="1"/>
          </p:nvPr>
        </p:nvSpPr>
        <p:spPr>
          <a:xfrm>
            <a:off x="7326200" y="5426675"/>
            <a:ext cx="3030600" cy="88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r">
              <a:spcBef>
                <a:spcPts val="1000"/>
              </a:spcBef>
              <a:buNone/>
            </a:pPr>
            <a:r>
              <a:rPr lang="en" sz="1400" dirty="0"/>
              <a:t>*</a:t>
            </a:r>
            <a:r>
              <a:rPr lang="en" sz="1400" dirty="0" err="1"/>
              <a:t>larghezza</a:t>
            </a:r>
            <a:r>
              <a:rPr lang="en" sz="1400" dirty="0"/>
              <a:t> </a:t>
            </a:r>
            <a:r>
              <a:rPr lang="en" sz="1400" dirty="0" err="1"/>
              <a:t>nel</a:t>
            </a:r>
            <a:r>
              <a:rPr lang="en" sz="1400" dirty="0"/>
              <a:t> </a:t>
            </a:r>
            <a:r>
              <a:rPr lang="en" sz="1400" dirty="0" err="1"/>
              <a:t>caso</a:t>
            </a:r>
            <a:r>
              <a:rPr lang="en" sz="1400" dirty="0"/>
              <a:t> di </a:t>
            </a:r>
            <a:r>
              <a:rPr lang="en" sz="1400" dirty="0" err="1"/>
              <a:t>righe</a:t>
            </a:r>
            <a:r>
              <a:rPr lang="en" sz="1400" dirty="0"/>
              <a:t>; </a:t>
            </a:r>
            <a:r>
              <a:rPr lang="en" sz="1400" dirty="0" err="1"/>
              <a:t>altezza</a:t>
            </a:r>
            <a:r>
              <a:rPr lang="en" sz="1400" dirty="0"/>
              <a:t> </a:t>
            </a:r>
            <a:r>
              <a:rPr lang="en" sz="1400" dirty="0" err="1"/>
              <a:t>nel</a:t>
            </a:r>
            <a:r>
              <a:rPr lang="en" sz="1400" dirty="0"/>
              <a:t> </a:t>
            </a:r>
            <a:r>
              <a:rPr lang="en" sz="1400" dirty="0" err="1"/>
              <a:t>caso</a:t>
            </a:r>
            <a:r>
              <a:rPr lang="en" sz="1400" dirty="0"/>
              <a:t> di </a:t>
            </a:r>
            <a:r>
              <a:rPr lang="en" sz="1400" dirty="0" err="1"/>
              <a:t>colonne</a:t>
            </a:r>
            <a:endParaRPr sz="1400" dirty="0"/>
          </a:p>
          <a:p>
            <a:pPr marL="0" indent="0" algn="r">
              <a:spcBef>
                <a:spcPts val="1000"/>
              </a:spcBef>
              <a:buNone/>
            </a:pPr>
            <a:r>
              <a:rPr lang="en" sz="1400" dirty="0"/>
              <a:t>** </a:t>
            </a:r>
            <a:r>
              <a:rPr lang="en" sz="1400" dirty="0" err="1"/>
              <a:t>altezza</a:t>
            </a:r>
            <a:r>
              <a:rPr lang="en" sz="1400" dirty="0"/>
              <a:t> </a:t>
            </a:r>
            <a:r>
              <a:rPr lang="en" sz="1400" dirty="0" err="1"/>
              <a:t>nel</a:t>
            </a:r>
            <a:r>
              <a:rPr lang="en" sz="1400" dirty="0"/>
              <a:t> </a:t>
            </a:r>
            <a:r>
              <a:rPr lang="en" sz="1400" dirty="0" err="1"/>
              <a:t>caso</a:t>
            </a:r>
            <a:r>
              <a:rPr lang="en" sz="1400" dirty="0"/>
              <a:t> di </a:t>
            </a:r>
            <a:r>
              <a:rPr lang="en" sz="1400" dirty="0" err="1"/>
              <a:t>righe</a:t>
            </a:r>
            <a:r>
              <a:rPr lang="en" sz="1400" dirty="0"/>
              <a:t>; </a:t>
            </a:r>
            <a:r>
              <a:rPr lang="en" sz="1400" dirty="0" err="1"/>
              <a:t>larghezza</a:t>
            </a:r>
            <a:r>
              <a:rPr lang="en" sz="1400" dirty="0"/>
              <a:t> </a:t>
            </a:r>
            <a:r>
              <a:rPr lang="en" sz="1400" dirty="0" err="1"/>
              <a:t>nel</a:t>
            </a:r>
            <a:r>
              <a:rPr lang="en" sz="1400" dirty="0"/>
              <a:t> </a:t>
            </a:r>
            <a:r>
              <a:rPr lang="en" sz="1400" dirty="0" err="1"/>
              <a:t>caso</a:t>
            </a:r>
            <a:r>
              <a:rPr lang="en" sz="1400" dirty="0"/>
              <a:t> di </a:t>
            </a:r>
            <a:r>
              <a:rPr lang="en" sz="1400" dirty="0" err="1"/>
              <a:t>colonne</a:t>
            </a:r>
            <a:endParaRPr sz="14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align-items: stretch;</a:t>
            </a:r>
            <a:endParaRPr dirty="0"/>
          </a:p>
        </p:txBody>
      </p:sp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498152" y="1560250"/>
            <a:ext cx="4839148" cy="457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" dirty="0"/>
              <a:t>Il </a:t>
            </a:r>
            <a:r>
              <a:rPr lang="en" dirty="0" err="1"/>
              <a:t>valore</a:t>
            </a:r>
            <a:r>
              <a:rPr lang="en" dirty="0"/>
              <a:t> di default value di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lang="en" dirty="0"/>
              <a:t>, </a:t>
            </a:r>
            <a:r>
              <a:rPr lang="en" dirty="0" err="1"/>
              <a:t>che</a:t>
            </a:r>
            <a:r>
              <a:rPr lang="en" dirty="0"/>
              <a:t> </a:t>
            </a:r>
            <a:r>
              <a:rPr lang="en" dirty="0" err="1"/>
              <a:t>significa</a:t>
            </a:r>
            <a:r>
              <a:rPr lang="en" dirty="0"/>
              <a:t> </a:t>
            </a:r>
            <a:r>
              <a:rPr lang="en" dirty="0" err="1"/>
              <a:t>che</a:t>
            </a:r>
            <a:r>
              <a:rPr lang="en" dirty="0"/>
              <a:t> </a:t>
            </a:r>
            <a:r>
              <a:rPr lang="en" dirty="0" err="1"/>
              <a:t>ogni</a:t>
            </a:r>
            <a:r>
              <a:rPr lang="en" dirty="0"/>
              <a:t> item </a:t>
            </a:r>
            <a:r>
              <a:rPr lang="en" dirty="0" err="1"/>
              <a:t>cresce</a:t>
            </a:r>
            <a:r>
              <a:rPr lang="en" dirty="0"/>
              <a:t> </a:t>
            </a:r>
            <a:r>
              <a:rPr lang="en" dirty="0" err="1"/>
              <a:t>verticalmente</a:t>
            </a:r>
            <a:r>
              <a:rPr lang="en" dirty="0"/>
              <a:t>* per </a:t>
            </a:r>
            <a:r>
              <a:rPr lang="en" dirty="0" err="1"/>
              <a:t>riempire</a:t>
            </a:r>
            <a:r>
              <a:rPr lang="en" dirty="0"/>
              <a:t> il </a:t>
            </a:r>
            <a:r>
              <a:rPr lang="en" dirty="0" err="1"/>
              <a:t>contenitore</a:t>
            </a:r>
            <a:r>
              <a:rPr lang="en" dirty="0"/>
              <a:t>.</a:t>
            </a:r>
            <a:endParaRPr dirty="0"/>
          </a:p>
          <a:p>
            <a:pPr marL="0" indent="0">
              <a:spcBef>
                <a:spcPts val="1000"/>
              </a:spcBef>
              <a:buNone/>
            </a:pPr>
            <a:r>
              <a:rPr lang="en" sz="1800" dirty="0"/>
              <a:t>(Nel </a:t>
            </a:r>
            <a:r>
              <a:rPr lang="en" sz="1800" dirty="0" err="1"/>
              <a:t>caso</a:t>
            </a:r>
            <a:r>
              <a:rPr lang="en" sz="1800" dirty="0"/>
              <a:t> in cui la </a:t>
            </a:r>
            <a:r>
              <a:rPr lang="en" sz="1800" dirty="0" err="1"/>
              <a:t>proprietà</a:t>
            </a:r>
            <a:r>
              <a:rPr lang="en" sz="1800" dirty="0"/>
              <a:t> 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sz="1800" dirty="0"/>
              <a:t> </a:t>
            </a:r>
            <a:r>
              <a:rPr lang="en" sz="1800" dirty="0" err="1"/>
              <a:t>dell'item</a:t>
            </a:r>
            <a:r>
              <a:rPr lang="en" sz="1800" dirty="0"/>
              <a:t> non </a:t>
            </a:r>
            <a:r>
              <a:rPr lang="en" sz="1800" dirty="0" err="1"/>
              <a:t>sia</a:t>
            </a:r>
            <a:r>
              <a:rPr lang="en" sz="1800" dirty="0"/>
              <a:t> </a:t>
            </a:r>
            <a:r>
              <a:rPr lang="en" sz="1800" dirty="0" err="1"/>
              <a:t>impostata</a:t>
            </a:r>
            <a:r>
              <a:rPr lang="en" sz="1800" dirty="0"/>
              <a:t>)</a:t>
            </a:r>
            <a:endParaRPr sz="1800" dirty="0"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149" y="1929325"/>
            <a:ext cx="4839148" cy="305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>
            <a:spLocks noGrp="1"/>
          </p:cNvSpPr>
          <p:nvPr>
            <p:ph type="body" idx="1"/>
          </p:nvPr>
        </p:nvSpPr>
        <p:spPr>
          <a:xfrm>
            <a:off x="7326200" y="5807675"/>
            <a:ext cx="3030600" cy="88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r">
              <a:spcBef>
                <a:spcPts val="1000"/>
              </a:spcBef>
              <a:buNone/>
            </a:pPr>
            <a:r>
              <a:rPr lang="en" sz="1400" dirty="0"/>
              <a:t>*</a:t>
            </a:r>
            <a:r>
              <a:rPr lang="en" sz="1400" dirty="0" err="1"/>
              <a:t>verticalmente</a:t>
            </a:r>
            <a:r>
              <a:rPr lang="en" sz="1400" dirty="0"/>
              <a:t> </a:t>
            </a:r>
            <a:r>
              <a:rPr lang="en" sz="1400" dirty="0" err="1"/>
              <a:t>nel</a:t>
            </a:r>
            <a:r>
              <a:rPr lang="en" sz="1400" dirty="0"/>
              <a:t> </a:t>
            </a:r>
            <a:r>
              <a:rPr lang="en" sz="1400" dirty="0" err="1"/>
              <a:t>caso</a:t>
            </a:r>
            <a:r>
              <a:rPr lang="en" sz="1400" dirty="0"/>
              <a:t> di </a:t>
            </a:r>
            <a:r>
              <a:rPr lang="en" sz="1400" dirty="0" err="1"/>
              <a:t>righe</a:t>
            </a:r>
            <a:r>
              <a:rPr lang="en" sz="1400" dirty="0"/>
              <a:t>; </a:t>
            </a:r>
            <a:r>
              <a:rPr lang="en" sz="1400" dirty="0" err="1"/>
              <a:t>orizzontalmente</a:t>
            </a:r>
            <a:r>
              <a:rPr lang="en" sz="1400" dirty="0"/>
              <a:t> </a:t>
            </a:r>
            <a:r>
              <a:rPr lang="en" sz="1400" dirty="0" err="1"/>
              <a:t>nel</a:t>
            </a:r>
            <a:r>
              <a:rPr lang="en" sz="1400" dirty="0"/>
              <a:t> </a:t>
            </a:r>
            <a:r>
              <a:rPr lang="en" sz="1400" dirty="0" err="1"/>
              <a:t>caso</a:t>
            </a:r>
            <a:r>
              <a:rPr lang="en" sz="1400" dirty="0"/>
              <a:t> di </a:t>
            </a:r>
            <a:r>
              <a:rPr lang="en" sz="1400" dirty="0" err="1"/>
              <a:t>colonne</a:t>
            </a:r>
            <a:endParaRPr sz="14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Flex layout recap</a:t>
            </a: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1"/>
          </p:nvPr>
        </p:nvSpPr>
        <p:spPr>
          <a:xfrm>
            <a:off x="2306700" y="1560244"/>
            <a:ext cx="8251572" cy="1769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har char="-"/>
            </a:pPr>
            <a:r>
              <a:rPr lang="it-IT" dirty="0"/>
              <a:t>C</a:t>
            </a:r>
            <a:r>
              <a:rPr lang="en" dirty="0"/>
              <a:t>on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display: flex</a:t>
            </a:r>
            <a:r>
              <a:rPr lang="en" dirty="0"/>
              <a:t>,  </a:t>
            </a:r>
            <a:r>
              <a:rPr lang="en" dirty="0" err="1"/>
              <a:t>l'elemento</a:t>
            </a:r>
            <a:r>
              <a:rPr lang="en" dirty="0"/>
              <a:t> </a:t>
            </a:r>
            <a:r>
              <a:rPr lang="en" dirty="0" err="1"/>
              <a:t>diventa</a:t>
            </a:r>
            <a:r>
              <a:rPr lang="en" dirty="0"/>
              <a:t> un </a:t>
            </a:r>
            <a:r>
              <a:rPr lang="en" b="1" dirty="0"/>
              <a:t>flex container </a:t>
            </a:r>
            <a:r>
              <a:rPr lang="en" dirty="0"/>
              <a:t>e </a:t>
            </a:r>
            <a:r>
              <a:rPr lang="it-IT" dirty="0"/>
              <a:t>i</a:t>
            </a:r>
            <a:r>
              <a:rPr lang="en" dirty="0"/>
              <a:t> </a:t>
            </a:r>
            <a:r>
              <a:rPr lang="en" dirty="0" err="1"/>
              <a:t>suo</a:t>
            </a:r>
            <a:r>
              <a:rPr lang="en" dirty="0"/>
              <a:t> </a:t>
            </a:r>
            <a:r>
              <a:rPr lang="en" dirty="0" err="1"/>
              <a:t>figli</a:t>
            </a:r>
            <a:r>
              <a:rPr lang="en" dirty="0"/>
              <a:t> </a:t>
            </a:r>
            <a:r>
              <a:rPr lang="en" b="1" dirty="0"/>
              <a:t>flex items</a:t>
            </a:r>
            <a:r>
              <a:rPr lang="en" dirty="0"/>
              <a:t>.</a:t>
            </a:r>
            <a:endParaRPr dirty="0"/>
          </a:p>
          <a:p>
            <a:pPr>
              <a:buChar char="-"/>
            </a:pPr>
            <a:r>
              <a:rPr lang="en" dirty="0" err="1"/>
              <a:t>Gli</a:t>
            </a:r>
            <a:r>
              <a:rPr lang="en" dirty="0"/>
              <a:t> item di un flex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dispongono</a:t>
            </a:r>
            <a:r>
              <a:rPr lang="en" dirty="0"/>
              <a:t> in una </a:t>
            </a:r>
            <a:r>
              <a:rPr lang="en" dirty="0" err="1"/>
              <a:t>riga</a:t>
            </a:r>
            <a:r>
              <a:rPr lang="en" dirty="0"/>
              <a:t> o in una </a:t>
            </a:r>
            <a:r>
              <a:rPr lang="en" dirty="0" err="1"/>
              <a:t>colonna</a:t>
            </a:r>
            <a:r>
              <a:rPr lang="en" dirty="0"/>
              <a:t>,  </a:t>
            </a:r>
            <a:r>
              <a:rPr lang="en" dirty="0" err="1">
                <a:sym typeface="Consolas"/>
              </a:rPr>
              <a:t>impostando</a:t>
            </a:r>
            <a:r>
              <a:rPr lang="en" dirty="0">
                <a:sym typeface="Consolas"/>
              </a:rPr>
              <a:t> la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proprietà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lang="en" dirty="0"/>
              <a:t> del container.</a:t>
            </a:r>
            <a:endParaRPr dirty="0"/>
          </a:p>
        </p:txBody>
      </p:sp>
      <p:sp>
        <p:nvSpPr>
          <p:cNvPr id="288" name="Google Shape;288;p44"/>
          <p:cNvSpPr/>
          <p:nvPr/>
        </p:nvSpPr>
        <p:spPr>
          <a:xfrm>
            <a:off x="6807775" y="3633825"/>
            <a:ext cx="1790100" cy="2997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89" name="Google Shape;289;p44"/>
          <p:cNvSpPr/>
          <p:nvPr/>
        </p:nvSpPr>
        <p:spPr>
          <a:xfrm>
            <a:off x="6896963" y="5023606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90" name="Google Shape;290;p44"/>
          <p:cNvSpPr/>
          <p:nvPr/>
        </p:nvSpPr>
        <p:spPr>
          <a:xfrm>
            <a:off x="6896963" y="4375400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91" name="Google Shape;291;p44"/>
          <p:cNvSpPr/>
          <p:nvPr/>
        </p:nvSpPr>
        <p:spPr>
          <a:xfrm>
            <a:off x="6896963" y="3727193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92" name="Google Shape;292;p44"/>
          <p:cNvSpPr/>
          <p:nvPr/>
        </p:nvSpPr>
        <p:spPr>
          <a:xfrm rot="-5400000">
            <a:off x="3813075" y="3633825"/>
            <a:ext cx="1790100" cy="2997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93" name="Google Shape;293;p44"/>
          <p:cNvSpPr/>
          <p:nvPr/>
        </p:nvSpPr>
        <p:spPr>
          <a:xfrm rot="-5400000">
            <a:off x="4599106" y="4347587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94" name="Google Shape;294;p44"/>
          <p:cNvSpPr/>
          <p:nvPr/>
        </p:nvSpPr>
        <p:spPr>
          <a:xfrm rot="-5400000">
            <a:off x="3950900" y="4347587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95" name="Google Shape;295;p44"/>
          <p:cNvSpPr/>
          <p:nvPr/>
        </p:nvSpPr>
        <p:spPr>
          <a:xfrm rot="-5400000">
            <a:off x="3302693" y="4347587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Flex layout recap</a:t>
            </a:r>
            <a:endParaRPr/>
          </a:p>
        </p:txBody>
      </p:sp>
      <p:sp>
        <p:nvSpPr>
          <p:cNvPr id="301" name="Google Shape;301;p45"/>
          <p:cNvSpPr txBox="1">
            <a:spLocks noGrp="1"/>
          </p:cNvSpPr>
          <p:nvPr>
            <p:ph type="body" idx="1"/>
          </p:nvPr>
        </p:nvSpPr>
        <p:spPr>
          <a:xfrm>
            <a:off x="2306700" y="1560244"/>
            <a:ext cx="7578600" cy="1769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har char="-"/>
            </a:pPr>
            <a:r>
              <a:rPr lang="it-IT" b="1">
                <a:latin typeface="Consolas"/>
                <a:ea typeface="Consolas"/>
                <a:cs typeface="Consolas"/>
                <a:sym typeface="Consolas"/>
              </a:rPr>
              <a:t>justify-contents</a:t>
            </a:r>
            <a:r>
              <a:rPr lang="it-IT"/>
              <a:t> distribuisce gli items orizzontalmente (se </a:t>
            </a:r>
            <a:r>
              <a:rPr lang="it-IT">
                <a:latin typeface="Consolas"/>
                <a:ea typeface="Consolas"/>
                <a:cs typeface="Consolas"/>
                <a:sym typeface="Consolas"/>
              </a:rPr>
              <a:t>flex-direction: row)</a:t>
            </a:r>
            <a:r>
              <a:rPr lang="it-IT"/>
              <a:t>, verticalmente (se </a:t>
            </a:r>
            <a:r>
              <a:rPr lang="it-IT">
                <a:latin typeface="Consolas"/>
                <a:ea typeface="Consolas"/>
                <a:cs typeface="Consolas"/>
                <a:sym typeface="Consolas"/>
              </a:rPr>
              <a:t>flex-direction: column)</a:t>
            </a:r>
          </a:p>
          <a:p>
            <a:pPr>
              <a:buChar char="-"/>
            </a:pPr>
            <a:r>
              <a:rPr lang="it-IT" b="1">
                <a:latin typeface="Consolas"/>
                <a:ea typeface="Consolas"/>
                <a:cs typeface="Consolas"/>
                <a:sym typeface="Consolas"/>
              </a:rPr>
              <a:t>align-items </a:t>
            </a:r>
            <a:r>
              <a:rPr lang="it-IT"/>
              <a:t>distribuisce gli items verticalmente (se </a:t>
            </a:r>
            <a:r>
              <a:rPr lang="it-IT">
                <a:latin typeface="Consolas"/>
                <a:ea typeface="Consolas"/>
                <a:cs typeface="Consolas"/>
                <a:sym typeface="Consolas"/>
              </a:rPr>
              <a:t>flex-direction: row)</a:t>
            </a:r>
            <a:r>
              <a:rPr lang="it-IT"/>
              <a:t>, orizzontalmente (se </a:t>
            </a:r>
            <a:r>
              <a:rPr lang="it-IT">
                <a:latin typeface="Consolas"/>
                <a:ea typeface="Consolas"/>
                <a:cs typeface="Consolas"/>
                <a:sym typeface="Consolas"/>
              </a:rPr>
              <a:t>flex-direction: column)</a:t>
            </a:r>
            <a:endParaRPr lang="it-IT"/>
          </a:p>
        </p:txBody>
      </p:sp>
      <p:sp>
        <p:nvSpPr>
          <p:cNvPr id="302" name="Google Shape;302;p45"/>
          <p:cNvSpPr/>
          <p:nvPr/>
        </p:nvSpPr>
        <p:spPr>
          <a:xfrm>
            <a:off x="6807775" y="3633825"/>
            <a:ext cx="1790100" cy="2997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3" name="Google Shape;303;p45"/>
          <p:cNvSpPr/>
          <p:nvPr/>
        </p:nvSpPr>
        <p:spPr>
          <a:xfrm>
            <a:off x="7430363" y="5023606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4" name="Google Shape;304;p45"/>
          <p:cNvSpPr/>
          <p:nvPr/>
        </p:nvSpPr>
        <p:spPr>
          <a:xfrm>
            <a:off x="7430363" y="4375400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5" name="Google Shape;305;p45"/>
          <p:cNvSpPr/>
          <p:nvPr/>
        </p:nvSpPr>
        <p:spPr>
          <a:xfrm>
            <a:off x="7430363" y="3727193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6" name="Google Shape;306;p45"/>
          <p:cNvSpPr/>
          <p:nvPr/>
        </p:nvSpPr>
        <p:spPr>
          <a:xfrm rot="-5400000">
            <a:off x="3813075" y="3633825"/>
            <a:ext cx="1790100" cy="2997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7" name="Google Shape;307;p45"/>
          <p:cNvSpPr/>
          <p:nvPr/>
        </p:nvSpPr>
        <p:spPr>
          <a:xfrm rot="-5400000">
            <a:off x="4980106" y="4804787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8" name="Google Shape;308;p45"/>
          <p:cNvSpPr/>
          <p:nvPr/>
        </p:nvSpPr>
        <p:spPr>
          <a:xfrm rot="-5400000">
            <a:off x="4331900" y="4804787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09" name="Google Shape;309;p45"/>
          <p:cNvSpPr/>
          <p:nvPr/>
        </p:nvSpPr>
        <p:spPr>
          <a:xfrm rot="-5400000">
            <a:off x="3683693" y="4804787"/>
            <a:ext cx="600300" cy="600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Flex layout recap</a:t>
            </a:r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1"/>
          </p:nvPr>
        </p:nvSpPr>
        <p:spPr>
          <a:xfrm>
            <a:off x="2306700" y="1560256"/>
            <a:ext cx="7578600" cy="2456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Con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flex-direction: row</a:t>
            </a:r>
            <a:r>
              <a:rPr lang="en" dirty="0"/>
              <a:t>:</a:t>
            </a:r>
            <a:endParaRPr dirty="0"/>
          </a:p>
          <a:p>
            <a:pPr>
              <a:buChar char="-"/>
            </a:pPr>
            <a:r>
              <a:rPr lang="en" b="1" dirty="0"/>
              <a:t>flex basis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la </a:t>
            </a:r>
            <a:r>
              <a:rPr lang="en" dirty="0" err="1"/>
              <a:t>larghezza</a:t>
            </a:r>
            <a:r>
              <a:rPr lang="en" dirty="0"/>
              <a:t> </a:t>
            </a:r>
            <a:r>
              <a:rPr lang="en" dirty="0" err="1"/>
              <a:t>iniziale</a:t>
            </a:r>
            <a:r>
              <a:rPr lang="en" dirty="0"/>
              <a:t> di un flex item</a:t>
            </a:r>
            <a:endParaRPr dirty="0"/>
          </a:p>
          <a:p>
            <a:pPr lvl="1" indent="-342900">
              <a:buSzPts val="1800"/>
              <a:buChar char="-"/>
            </a:pPr>
            <a:r>
              <a:rPr lang="it-IT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Esplicitamente imposta con </a:t>
            </a:r>
            <a:r>
              <a:rPr lang="it-IT" sz="1800" dirty="0" err="1"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it-IT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it-IT" sz="1800" dirty="0" err="1">
                <a:latin typeface="Consolas"/>
                <a:ea typeface="Consolas"/>
                <a:cs typeface="Consolas"/>
                <a:sym typeface="Consolas"/>
              </a:rPr>
              <a:t>flex-basis</a:t>
            </a:r>
            <a:r>
              <a:rPr lang="it-IT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o il contenuto dell'elemento</a:t>
            </a:r>
          </a:p>
          <a:p>
            <a:pPr>
              <a:buChar char="-"/>
            </a:pPr>
            <a:r>
              <a:rPr lang="en" dirty="0"/>
              <a:t>La </a:t>
            </a:r>
            <a:r>
              <a:rPr lang="en" dirty="0" err="1"/>
              <a:t>larghezza</a:t>
            </a:r>
            <a:r>
              <a:rPr lang="en" dirty="0"/>
              <a:t> di un item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riduce</a:t>
            </a:r>
            <a:r>
              <a:rPr lang="en" dirty="0"/>
              <a:t> per far </a:t>
            </a:r>
            <a:r>
              <a:rPr lang="en" dirty="0" err="1"/>
              <a:t>rientrare</a:t>
            </a:r>
            <a:r>
              <a:rPr lang="en" dirty="0"/>
              <a:t> tutti </a:t>
            </a:r>
            <a:r>
              <a:rPr lang="en" dirty="0" err="1"/>
              <a:t>gli</a:t>
            </a:r>
            <a:r>
              <a:rPr lang="en" dirty="0"/>
              <a:t> item </a:t>
            </a:r>
            <a:r>
              <a:rPr lang="en" dirty="0" err="1"/>
              <a:t>nel</a:t>
            </a:r>
            <a:r>
              <a:rPr lang="en" dirty="0"/>
              <a:t> </a:t>
            </a:r>
            <a:r>
              <a:rPr lang="en" dirty="0" err="1"/>
              <a:t>contenitore</a:t>
            </a:r>
            <a:r>
              <a:rPr lang="en" dirty="0"/>
              <a:t> se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flex-shrink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impostato</a:t>
            </a:r>
            <a:r>
              <a:rPr lang="en" dirty="0"/>
              <a:t> a  1</a:t>
            </a:r>
            <a:endParaRPr sz="1800" dirty="0"/>
          </a:p>
          <a:p>
            <a:pPr>
              <a:buChar char="-"/>
            </a:pPr>
            <a:r>
              <a:rPr lang="en" dirty="0"/>
              <a:t>La </a:t>
            </a:r>
            <a:r>
              <a:rPr lang="en" dirty="0" err="1"/>
              <a:t>larghezza</a:t>
            </a:r>
            <a:r>
              <a:rPr lang="en" dirty="0"/>
              <a:t> di un item </a:t>
            </a:r>
            <a:r>
              <a:rPr lang="en" dirty="0" err="1"/>
              <a:t>cresce</a:t>
            </a:r>
            <a:r>
              <a:rPr lang="en" dirty="0"/>
              <a:t> per </a:t>
            </a:r>
            <a:r>
              <a:rPr lang="en" dirty="0" err="1"/>
              <a:t>riempire</a:t>
            </a:r>
            <a:r>
              <a:rPr lang="en" dirty="0"/>
              <a:t> il </a:t>
            </a:r>
            <a:r>
              <a:rPr lang="en" dirty="0" err="1"/>
              <a:t>contenitore</a:t>
            </a:r>
            <a:r>
              <a:rPr lang="en" dirty="0"/>
              <a:t> se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flex-grow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impostato</a:t>
            </a:r>
            <a:r>
              <a:rPr lang="en" dirty="0"/>
              <a:t> a 1</a:t>
            </a:r>
            <a:endParaRPr dirty="0"/>
          </a:p>
        </p:txBody>
      </p:sp>
      <p:sp>
        <p:nvSpPr>
          <p:cNvPr id="316" name="Google Shape;316;p46"/>
          <p:cNvSpPr/>
          <p:nvPr/>
        </p:nvSpPr>
        <p:spPr>
          <a:xfrm rot="-5400000">
            <a:off x="5441825" y="3970375"/>
            <a:ext cx="1569600" cy="3597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17" name="Google Shape;317;p46"/>
          <p:cNvSpPr/>
          <p:nvPr/>
        </p:nvSpPr>
        <p:spPr>
          <a:xfrm rot="-5400000">
            <a:off x="7407756" y="5080512"/>
            <a:ext cx="526500" cy="5265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18" name="Google Shape;318;p46"/>
          <p:cNvSpPr/>
          <p:nvPr/>
        </p:nvSpPr>
        <p:spPr>
          <a:xfrm rot="-5400000">
            <a:off x="5958752" y="4230752"/>
            <a:ext cx="526500" cy="22260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19" name="Google Shape;319;p46"/>
          <p:cNvSpPr/>
          <p:nvPr/>
        </p:nvSpPr>
        <p:spPr>
          <a:xfrm rot="-5400000">
            <a:off x="4509845" y="5080512"/>
            <a:ext cx="526500" cy="5265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Flex layout recap</a:t>
            </a:r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2306700" y="1560256"/>
            <a:ext cx="8775828" cy="2456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Con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flex-direction: row</a:t>
            </a:r>
            <a:r>
              <a:rPr lang="en" dirty="0"/>
              <a:t>:</a:t>
            </a:r>
            <a:endParaRPr dirty="0"/>
          </a:p>
          <a:p>
            <a:pPr>
              <a:buChar char="-"/>
            </a:pPr>
            <a:r>
              <a:rPr lang="en" dirty="0" err="1"/>
              <a:t>L'altezza</a:t>
            </a:r>
            <a:r>
              <a:rPr lang="en" dirty="0"/>
              <a:t> di un flex item </a:t>
            </a:r>
            <a:r>
              <a:rPr lang="en" dirty="0" err="1"/>
              <a:t>è</a:t>
            </a:r>
            <a:r>
              <a:rPr lang="en" dirty="0"/>
              <a:t>:</a:t>
            </a:r>
            <a:endParaRPr dirty="0"/>
          </a:p>
          <a:p>
            <a:pPr lvl="1">
              <a:buChar char="-"/>
            </a:pPr>
            <a:r>
              <a:rPr lang="it-I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uella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impostata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esplicitamente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con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sull'item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oppure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buChar char="-"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altezza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contenuto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dell'item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b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oppure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buChar char="-"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altezza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contenitore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se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nel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contenitore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è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impostata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proprietà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align-items: stretch;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" name="Google Shape;326;p47"/>
          <p:cNvSpPr/>
          <p:nvPr/>
        </p:nvSpPr>
        <p:spPr>
          <a:xfrm rot="-5400000">
            <a:off x="5441825" y="3513175"/>
            <a:ext cx="1569600" cy="3597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27" name="Google Shape;327;p47"/>
          <p:cNvSpPr/>
          <p:nvPr/>
        </p:nvSpPr>
        <p:spPr>
          <a:xfrm rot="-5400000">
            <a:off x="6987152" y="5044072"/>
            <a:ext cx="1367700" cy="5265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28" name="Google Shape;328;p47"/>
          <p:cNvSpPr/>
          <p:nvPr/>
        </p:nvSpPr>
        <p:spPr>
          <a:xfrm rot="-5400000">
            <a:off x="5538156" y="4194295"/>
            <a:ext cx="1367700" cy="22260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29" name="Google Shape;329;p47"/>
          <p:cNvSpPr/>
          <p:nvPr/>
        </p:nvSpPr>
        <p:spPr>
          <a:xfrm rot="-5400000">
            <a:off x="4089250" y="5044072"/>
            <a:ext cx="1367700" cy="5265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Flex layout recap</a:t>
            </a:r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body" idx="1"/>
          </p:nvPr>
        </p:nvSpPr>
        <p:spPr>
          <a:xfrm>
            <a:off x="2306700" y="1560250"/>
            <a:ext cx="5441100" cy="4914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Per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flex-direction: column</a:t>
            </a:r>
            <a:r>
              <a:rPr lang="en" dirty="0"/>
              <a:t>:</a:t>
            </a:r>
            <a:endParaRPr dirty="0"/>
          </a:p>
          <a:p>
            <a:pPr>
              <a:buChar char="-"/>
            </a:pPr>
            <a:r>
              <a:rPr lang="en" b="1" dirty="0"/>
              <a:t>flex basis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l'altezza</a:t>
            </a:r>
            <a:r>
              <a:rPr lang="en" dirty="0"/>
              <a:t> </a:t>
            </a:r>
            <a:r>
              <a:rPr lang="en" dirty="0" err="1"/>
              <a:t>iniziale</a:t>
            </a:r>
            <a:r>
              <a:rPr lang="en" dirty="0"/>
              <a:t> di un flex item</a:t>
            </a:r>
            <a:endParaRPr dirty="0"/>
          </a:p>
          <a:p>
            <a:pPr lvl="1" indent="-342900">
              <a:buSzPts val="1800"/>
              <a:buChar char="-"/>
            </a:pPr>
            <a:r>
              <a:rPr lang="it-IT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</a:t>
            </a:r>
            <a:r>
              <a:rPr lang="en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uella</a:t>
            </a:r>
            <a:r>
              <a:rPr lang="en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impostata</a:t>
            </a:r>
            <a:r>
              <a:rPr lang="en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esplicitamente</a:t>
            </a:r>
            <a:r>
              <a:rPr lang="en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con 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flex-basis</a:t>
            </a:r>
            <a:r>
              <a:rPr lang="en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or </a:t>
            </a:r>
            <a:r>
              <a:rPr lang="en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l'altezza</a:t>
            </a:r>
            <a:r>
              <a:rPr lang="en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n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contenuto</a:t>
            </a:r>
            <a:endParaRPr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Char char="-"/>
            </a:pPr>
            <a:r>
              <a:rPr lang="en" dirty="0" err="1"/>
              <a:t>L'altezza</a:t>
            </a:r>
            <a:r>
              <a:rPr lang="en" dirty="0"/>
              <a:t> di una flex item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riduce</a:t>
            </a:r>
            <a:r>
              <a:rPr lang="en" dirty="0"/>
              <a:t> per </a:t>
            </a:r>
            <a:r>
              <a:rPr lang="en" dirty="0" err="1"/>
              <a:t>riempire</a:t>
            </a:r>
            <a:r>
              <a:rPr lang="en" dirty="0"/>
              <a:t> il </a:t>
            </a:r>
            <a:r>
              <a:rPr lang="en" dirty="0" err="1"/>
              <a:t>contentitore</a:t>
            </a:r>
            <a:r>
              <a:rPr lang="en" dirty="0"/>
              <a:t> se </a:t>
            </a:r>
            <a:br>
              <a:rPr lang="en" dirty="0"/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flex-shrink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impostato</a:t>
            </a:r>
            <a:r>
              <a:rPr lang="en" dirty="0"/>
              <a:t> a 1</a:t>
            </a:r>
            <a:endParaRPr dirty="0"/>
          </a:p>
          <a:p>
            <a:pPr>
              <a:buChar char="-"/>
            </a:pPr>
            <a:r>
              <a:rPr lang="en" dirty="0" err="1"/>
              <a:t>L'altezza</a:t>
            </a:r>
            <a:r>
              <a:rPr lang="en" dirty="0"/>
              <a:t> di una flex item </a:t>
            </a:r>
            <a:r>
              <a:rPr lang="en" dirty="0" err="1"/>
              <a:t>cresce</a:t>
            </a:r>
            <a:r>
              <a:rPr lang="en" dirty="0"/>
              <a:t> per </a:t>
            </a:r>
            <a:r>
              <a:rPr lang="en" dirty="0" err="1"/>
              <a:t>riempire</a:t>
            </a:r>
            <a:r>
              <a:rPr lang="en" dirty="0"/>
              <a:t> lo </a:t>
            </a:r>
            <a:r>
              <a:rPr lang="en" dirty="0" err="1"/>
              <a:t>spazio</a:t>
            </a:r>
            <a:r>
              <a:rPr lang="en" dirty="0"/>
              <a:t> del </a:t>
            </a:r>
            <a:r>
              <a:rPr lang="en" dirty="0" err="1"/>
              <a:t>contenitore</a:t>
            </a:r>
            <a:r>
              <a:rPr lang="en" dirty="0"/>
              <a:t> se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flex-grow</a:t>
            </a:r>
            <a:r>
              <a:rPr lang="en" dirty="0"/>
              <a:t>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impostato</a:t>
            </a:r>
            <a:r>
              <a:rPr lang="en" dirty="0"/>
              <a:t> a 1</a:t>
            </a:r>
            <a:endParaRPr dirty="0"/>
          </a:p>
        </p:txBody>
      </p:sp>
      <p:sp>
        <p:nvSpPr>
          <p:cNvPr id="336" name="Google Shape;336;p48"/>
          <p:cNvSpPr/>
          <p:nvPr/>
        </p:nvSpPr>
        <p:spPr>
          <a:xfrm rot="10800000">
            <a:off x="8388675" y="3036250"/>
            <a:ext cx="1790400" cy="1962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37" name="Google Shape;337;p48"/>
          <p:cNvSpPr/>
          <p:nvPr/>
        </p:nvSpPr>
        <p:spPr>
          <a:xfrm rot="10800000">
            <a:off x="8498381" y="3140044"/>
            <a:ext cx="600600" cy="6006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38" name="Google Shape;338;p48"/>
          <p:cNvSpPr/>
          <p:nvPr/>
        </p:nvSpPr>
        <p:spPr>
          <a:xfrm rot="10800000">
            <a:off x="8498375" y="3823781"/>
            <a:ext cx="600600" cy="3426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39" name="Google Shape;339;p48"/>
          <p:cNvSpPr/>
          <p:nvPr/>
        </p:nvSpPr>
        <p:spPr>
          <a:xfrm rot="10800000">
            <a:off x="8498381" y="4249506"/>
            <a:ext cx="600600" cy="6006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37378</TotalTime>
  <Words>5962</Words>
  <Application>Microsoft Macintosh PowerPoint</Application>
  <PresentationFormat>Widescreen</PresentationFormat>
  <Paragraphs>1030</Paragraphs>
  <Slides>152</Slides>
  <Notes>146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152</vt:i4>
      </vt:variant>
    </vt:vector>
  </HeadingPairs>
  <TitlesOfParts>
    <vt:vector size="157" baseType="lpstr">
      <vt:lpstr>Arial</vt:lpstr>
      <vt:lpstr>Calibri</vt:lpstr>
      <vt:lpstr>Calibri Light</vt:lpstr>
      <vt:lpstr>Consolas</vt:lpstr>
      <vt:lpstr>Tema di Office</vt:lpstr>
      <vt:lpstr>Sistemi informativi su Web HTML e CSS aa 2024-2025 </vt:lpstr>
      <vt:lpstr>Anatomia di un sistema informativo su Web</vt:lpstr>
      <vt:lpstr>HTML</vt:lpstr>
      <vt:lpstr>Selettori CSS: Classi e identificatori</vt:lpstr>
      <vt:lpstr>Classi e identificatori </vt:lpstr>
      <vt:lpstr>Altri selettori</vt:lpstr>
      <vt:lpstr>element.className</vt:lpstr>
      <vt:lpstr>Descendent selector</vt:lpstr>
      <vt:lpstr>Descendent selector</vt:lpstr>
      <vt:lpstr>Child selector</vt:lpstr>
      <vt:lpstr>selector, selector (virgola)</vt:lpstr>
      <vt:lpstr>Riassunto </vt:lpstr>
      <vt:lpstr>Combinazioni di selettori </vt:lpstr>
      <vt:lpstr>Combinazioni di selettori </vt:lpstr>
      <vt:lpstr>Collisioni </vt:lpstr>
      <vt:lpstr>Collisioni </vt:lpstr>
      <vt:lpstr>Collisioni</vt:lpstr>
      <vt:lpstr>Collisioni</vt:lpstr>
      <vt:lpstr>Ereditarietà</vt:lpstr>
      <vt:lpstr>Ereditarietà</vt:lpstr>
      <vt:lpstr>Ereditarietà</vt:lpstr>
      <vt:lpstr>Pseudo classi CSS</vt:lpstr>
      <vt:lpstr>CSS Box Model</vt:lpstr>
      <vt:lpstr>CSS Box Model</vt:lpstr>
      <vt:lpstr>border</vt:lpstr>
      <vt:lpstr>border</vt:lpstr>
      <vt:lpstr>Riquadri arrotondati</vt:lpstr>
      <vt:lpstr>padding</vt:lpstr>
      <vt:lpstr>margin</vt:lpstr>
      <vt:lpstr>margin</vt:lpstr>
      <vt:lpstr>Collasso di margin</vt:lpstr>
      <vt:lpstr>margin: valori negativi </vt:lpstr>
      <vt:lpstr>margin: valori negativi </vt:lpstr>
      <vt:lpstr>Box model per elementi inline?</vt:lpstr>
      <vt:lpstr>Box model per elementi inline?</vt:lpstr>
      <vt:lpstr>Riassumiamo...</vt:lpstr>
      <vt:lpstr>Layout: esercizio</vt:lpstr>
      <vt:lpstr>Esercizio</vt:lpstr>
      <vt:lpstr>Forma base</vt:lpstr>
      <vt:lpstr>Forma base</vt:lpstr>
      <vt:lpstr>Forma base</vt:lpstr>
      <vt:lpstr>Elementi HTML di sezionamento</vt:lpstr>
      <vt:lpstr>Iniziamo con una  struttura HTML semplificata</vt:lpstr>
      <vt:lpstr>Header</vt:lpstr>
      <vt:lpstr>Sezione principale</vt:lpstr>
      <vt:lpstr>Piè di pagina</vt:lpstr>
      <vt:lpstr>Struttura HTML completa</vt:lpstr>
      <vt:lpstr>Contenuto principale</vt:lpstr>
      <vt:lpstr>Contenuto principale</vt:lpstr>
      <vt:lpstr>Soluzione HTML + CSS  ma ci sono proprietà CSS che non conosciamo ancora: FLEXBOX</vt:lpstr>
      <vt:lpstr>Flexbox:  CSS Flexible Box Layout</vt:lpstr>
      <vt:lpstr>Disposizione dei riquadri (fino ad ora)</vt:lpstr>
      <vt:lpstr>Flexbox</vt:lpstr>
      <vt:lpstr>Flexbox</vt:lpstr>
      <vt:lpstr>Flexbox</vt:lpstr>
      <vt:lpstr>Flexbox basics</vt:lpstr>
      <vt:lpstr>Flexbox basics</vt:lpstr>
      <vt:lpstr>Flexbox basics: direzione</vt:lpstr>
      <vt:lpstr>Flexbox basics: justify-content</vt:lpstr>
      <vt:lpstr>Flexbox basics: justify-content</vt:lpstr>
      <vt:lpstr>Flexbox basics: justify-content</vt:lpstr>
      <vt:lpstr>Flexbox basics: justify-content</vt:lpstr>
      <vt:lpstr>Flexbox basics: justify-content</vt:lpstr>
      <vt:lpstr>Flexbox basics: justify-content</vt:lpstr>
      <vt:lpstr>Flexbox basics: align-items</vt:lpstr>
      <vt:lpstr>Flexbox basics: align-items</vt:lpstr>
      <vt:lpstr>Flexbox basics: align-items</vt:lpstr>
      <vt:lpstr>Flexbox basics: align-items</vt:lpstr>
      <vt:lpstr>Flexbox basics: align-items</vt:lpstr>
      <vt:lpstr>Flexbox basics: align-items</vt:lpstr>
      <vt:lpstr>Item multipli</vt:lpstr>
      <vt:lpstr>Item multipli</vt:lpstr>
      <vt:lpstr>Item multipli</vt:lpstr>
      <vt:lpstr>Spaziatura di item multipli</vt:lpstr>
      <vt:lpstr>Item multipli</vt:lpstr>
      <vt:lpstr>Prima di continuare… </vt:lpstr>
      <vt:lpstr>Cosa succede se il flex item è un elemento inline?</vt:lpstr>
      <vt:lpstr>???</vt:lpstr>
      <vt:lpstr>Ricordiamo block vs inline</vt:lpstr>
      <vt:lpstr>Flexbox layout</vt:lpstr>
      <vt:lpstr>Flexbox layout</vt:lpstr>
      <vt:lpstr>Dimensionare i flex item</vt:lpstr>
      <vt:lpstr>Dimensioni flex item</vt:lpstr>
      <vt:lpstr>Dimensioni flex item: larghezza iniziale </vt:lpstr>
      <vt:lpstr>Dimensioni flex item</vt:lpstr>
      <vt:lpstr>flex-shrink</vt:lpstr>
      <vt:lpstr>Presentazione standard di PowerPoint</vt:lpstr>
      <vt:lpstr>Presentazione standard di PowerPoint</vt:lpstr>
      <vt:lpstr>flex-grow</vt:lpstr>
      <vt:lpstr>flex-grow esempio</vt:lpstr>
      <vt:lpstr>flex-grow esempio </vt:lpstr>
      <vt:lpstr>flex-grow distribuzione non uniforme </vt:lpstr>
      <vt:lpstr>Flex item height**?!</vt:lpstr>
      <vt:lpstr>align-items: stretch;</vt:lpstr>
      <vt:lpstr>Flex layout recap</vt:lpstr>
      <vt:lpstr>Flex layout recap</vt:lpstr>
      <vt:lpstr>Flex layout recap</vt:lpstr>
      <vt:lpstr>Flex layout recap</vt:lpstr>
      <vt:lpstr>Flex layout recap</vt:lpstr>
      <vt:lpstr>Flex layout recap</vt:lpstr>
      <vt:lpstr>Ora possiamo concludere il nostro esercizio!</vt:lpstr>
      <vt:lpstr>Problema</vt:lpstr>
      <vt:lpstr>Flexbox: risorse utili</vt:lpstr>
      <vt:lpstr>Valori di height e width in percentuali</vt:lpstr>
      <vt:lpstr>Altre proprietà CSS per la gestione del layout: position</vt:lpstr>
      <vt:lpstr>position </vt:lpstr>
      <vt:lpstr>position </vt:lpstr>
      <vt:lpstr>position: static  (non succede nulla!)</vt:lpstr>
      <vt:lpstr>position: fixed</vt:lpstr>
      <vt:lpstr>position: fixed</vt:lpstr>
      <vt:lpstr>position: absolute </vt:lpstr>
      <vt:lpstr>position: absolute </vt:lpstr>
      <vt:lpstr>position: relative </vt:lpstr>
      <vt:lpstr>Relative absolute positioning</vt:lpstr>
      <vt:lpstr>Risorse utili</vt:lpstr>
      <vt:lpstr>Altre proprietà CSS utili</vt:lpstr>
      <vt:lpstr>La funzione calc</vt:lpstr>
      <vt:lpstr>Variabili CSS</vt:lpstr>
      <vt:lpstr>Propriertà per il background</vt:lpstr>
      <vt:lpstr>Propriertà per il background</vt:lpstr>
      <vt:lpstr>Proprietà CSS utili sui font</vt:lpstr>
      <vt:lpstr>Altre proprietà CSS utili sui font</vt:lpstr>
      <vt:lpstr>Web Fonts</vt:lpstr>
      <vt:lpstr>Web Fonts</vt:lpstr>
      <vt:lpstr>Mobile web</vt:lpstr>
      <vt:lpstr>Responsive web design</vt:lpstr>
      <vt:lpstr>Meta viewport tag</vt:lpstr>
      <vt:lpstr>Meta viewport tag</vt:lpstr>
      <vt:lpstr>Meta viewport tag</vt:lpstr>
      <vt:lpstr>Meta viewport tag</vt:lpstr>
      <vt:lpstr>Aggiustamenti</vt:lpstr>
      <vt:lpstr>CSS media query</vt:lpstr>
      <vt:lpstr>Strumenti di sviluppo</vt:lpstr>
      <vt:lpstr>Chrome device mode</vt:lpstr>
      <vt:lpstr>Chrome remote debugging</vt:lpstr>
      <vt:lpstr>Dimensioni relative dei font: %, em, rem</vt:lpstr>
      <vt:lpstr>Unità relative</vt:lpstr>
      <vt:lpstr>Dimensioni relative dei font: percentuali</vt:lpstr>
      <vt:lpstr>Dimensioni relative dei font: percentuali</vt:lpstr>
      <vt:lpstr>Dimensioni relative dei font: percentuali</vt:lpstr>
      <vt:lpstr>Dimensioni relative dei font: em</vt:lpstr>
      <vt:lpstr>Dimensioni relative dei font: em</vt:lpstr>
      <vt:lpstr>Dimensioni relative dei font: em</vt:lpstr>
      <vt:lpstr>Dimensioni relative dei font: em</vt:lpstr>
      <vt:lpstr>Presentazione standard di PowerPoint</vt:lpstr>
      <vt:lpstr>Presentazione standard di PowerPoint</vt:lpstr>
      <vt:lpstr>Dimensioni relative dei font: rem</vt:lpstr>
      <vt:lpstr>Dimensioni relative dei font: rem</vt:lpstr>
      <vt:lpstr>Dimensioni relative dei font: rem</vt:lpstr>
      <vt:lpstr>Dimensioni relative dei font: rem</vt:lpstr>
      <vt:lpstr>Dimensioni relative dei font: conclusioni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Paolo Merialdo</dc:creator>
  <cp:lastModifiedBy>Paolo Merialdo</cp:lastModifiedBy>
  <cp:revision>103</cp:revision>
  <dcterms:created xsi:type="dcterms:W3CDTF">2021-04-11T15:15:51Z</dcterms:created>
  <dcterms:modified xsi:type="dcterms:W3CDTF">2025-04-08T05:53:26Z</dcterms:modified>
</cp:coreProperties>
</file>